
<file path=[Content_Types].xml><?xml version="1.0" encoding="utf-8"?>
<Types xmlns="http://schemas.openxmlformats.org/package/2006/content-types">
  <Override PartName="/ppt/slides/slide18.xml" ContentType="application/vnd.openxmlformats-officedocument.presentationml.slide+xml"/>
  <Override PartName="/ppt/diagrams/drawing2.xml" ContentType="application/vnd.ms-office.drawingml.diagramDrawing+xml"/>
  <Override PartName="/ppt/slides/slide9.xml" ContentType="application/vnd.openxmlformats-officedocument.presentationml.slide+xml"/>
  <Override PartName="/ppt/diagrams/data2.xml" ContentType="application/vnd.openxmlformats-officedocument.drawingml.diagramData+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Default Extension="jpeg" ContentType="image/jpeg"/>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diagrams/drawing3.xml" ContentType="application/vnd.ms-office.drawingml.diagramDrawing+xml"/>
  <Override PartName="/ppt/tableStyles.xml" ContentType="application/vnd.openxmlformats-officedocument.presentationml.tableStyles+xml"/>
  <Override PartName="/ppt/diagrams/data3.xml" ContentType="application/vnd.openxmlformats-officedocument.drawingml.diagramData+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diagrams/colors2.xml" ContentType="application/vnd.openxmlformats-officedocument.drawingml.diagramColors+xml"/>
  <Override PartName="/ppt/charts/chart1.xml" ContentType="application/vnd.openxmlformats-officedocument.drawingml.chart+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diagrams/layout1.xml" ContentType="application/vnd.openxmlformats-officedocument.drawingml.diagramLayout+xml"/>
  <Override PartName="/ppt/slides/slide23.xml" ContentType="application/vnd.openxmlformats-officedocument.presentationml.slide+xml"/>
  <Override PartName="/ppt/diagrams/quickStyle1.xml" ContentType="application/vnd.openxmlformats-officedocument.drawingml.diagramStyle+xml"/>
  <Override PartName="/ppt/slides/slide16.xml" ContentType="application/vnd.openxmlformats-officedocument.presentationml.slide+xml"/>
  <Override PartName="/ppt/slides/slide7.xml" ContentType="application/vnd.openxmlformats-officedocument.presentationml.slide+xml"/>
  <Override PartName="/ppt/diagrams/colors3.xml" ContentType="application/vnd.openxmlformats-officedocument.drawingml.diagramColors+xml"/>
  <Override PartName="/ppt/presentation.xml" ContentType="application/vnd.openxmlformats-officedocument.presentationml.presentation.main+xml"/>
  <Default Extension="xlsx" ContentType="application/vnd.openxmlformats-officedocument.spreadsheetml.sheet"/>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diagrams/layout2.xml" ContentType="application/vnd.openxmlformats-officedocument.drawingml.diagramLayout+xml"/>
  <Override PartName="/ppt/slideLayouts/slideLayout3.xml" ContentType="application/vnd.openxmlformats-officedocument.presentationml.slideLayout+xml"/>
  <Override PartName="/ppt/diagrams/quickStyle2.xml" ContentType="application/vnd.openxmlformats-officedocument.drawingml.diagramStyle+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diagrams/drawing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diagrams/layout3.xml" ContentType="application/vnd.openxmlformats-officedocument.drawingml.diagramLayout+xml"/>
  <Override PartName="/ppt/slideLayouts/slideLayout4.xml" ContentType="application/vnd.openxmlformats-officedocument.presentationml.slideLayout+xml"/>
  <Override PartName="/ppt/diagrams/quickStyle3.xml" ContentType="application/vnd.openxmlformats-officedocument.drawingml.diagramStyle+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2"/>
  </p:notesMasterIdLst>
  <p:sldIdLst>
    <p:sldId id="256" r:id="rId2"/>
    <p:sldId id="257" r:id="rId3"/>
    <p:sldId id="258" r:id="rId4"/>
    <p:sldId id="259" r:id="rId5"/>
    <p:sldId id="265" r:id="rId6"/>
    <p:sldId id="260" r:id="rId7"/>
    <p:sldId id="261" r:id="rId8"/>
    <p:sldId id="263" r:id="rId9"/>
    <p:sldId id="264" r:id="rId10"/>
    <p:sldId id="266" r:id="rId11"/>
    <p:sldId id="268" r:id="rId12"/>
    <p:sldId id="267" r:id="rId13"/>
    <p:sldId id="271" r:id="rId14"/>
    <p:sldId id="269" r:id="rId15"/>
    <p:sldId id="273" r:id="rId16"/>
    <p:sldId id="274" r:id="rId17"/>
    <p:sldId id="270" r:id="rId18"/>
    <p:sldId id="272" r:id="rId19"/>
    <p:sldId id="277" r:id="rId20"/>
    <p:sldId id="278" r:id="rId21"/>
    <p:sldId id="279" r:id="rId22"/>
    <p:sldId id="280" r:id="rId23"/>
    <p:sldId id="281" r:id="rId24"/>
    <p:sldId id="282" r:id="rId25"/>
    <p:sldId id="284" r:id="rId26"/>
    <p:sldId id="283" r:id="rId27"/>
    <p:sldId id="285" r:id="rId28"/>
    <p:sldId id="287" r:id="rId29"/>
    <p:sldId id="286" r:id="rId30"/>
    <p:sldId id="28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EED63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87" d="100"/>
          <a:sy n="87" d="100"/>
        </p:scale>
        <p:origin x="-856"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autoTitleDeleted val="1"/>
    <c:view3D>
      <c:rotX val="89"/>
      <c:rotY val="90"/>
      <c:perspective val="30"/>
    </c:view3D>
    <c:plotArea>
      <c:layout>
        <c:manualLayout>
          <c:layoutTarget val="inner"/>
          <c:xMode val="edge"/>
          <c:yMode val="edge"/>
          <c:x val="0.0"/>
          <c:y val="0.0903747539370079"/>
          <c:w val="0.679648950131234"/>
          <c:h val="0.822125246062992"/>
        </c:manualLayout>
      </c:layout>
      <c:pie3DChart>
        <c:varyColors val="1"/>
        <c:ser>
          <c:idx val="0"/>
          <c:order val="0"/>
          <c:tx>
            <c:strRef>
              <c:f>Sheet1!$B$1</c:f>
              <c:strCache>
                <c:ptCount val="1"/>
                <c:pt idx="0">
                  <c:v>How Many Books?</c:v>
                </c:pt>
              </c:strCache>
            </c:strRef>
          </c:tx>
          <c:explosion val="10"/>
          <c:dLbls>
            <c:dLbl>
              <c:idx val="0"/>
              <c:layout>
                <c:manualLayout>
                  <c:x val="-0.0306786417322835"/>
                  <c:y val="-0.0561266674265409"/>
                </c:manualLayout>
              </c:layout>
              <c:dLblPos val="bestFit"/>
              <c:showVal val="1"/>
            </c:dLbl>
            <c:dLbl>
              <c:idx val="1"/>
              <c:layout>
                <c:manualLayout>
                  <c:x val="0.181835901015328"/>
                  <c:y val="-0.11281772189597"/>
                </c:manualLayout>
              </c:layout>
              <c:dLblPos val="bestFit"/>
              <c:showVal val="1"/>
            </c:dLbl>
            <c:showVal val="1"/>
            <c:showLeaderLines val="1"/>
          </c:dLbls>
          <c:cat>
            <c:strRef>
              <c:f>Sheet1!$A$2:$A$4</c:f>
              <c:strCache>
                <c:ptCount val="3"/>
                <c:pt idx="0">
                  <c:v>MONK</c:v>
                </c:pt>
                <c:pt idx="1">
                  <c:v>Google Books</c:v>
                </c:pt>
                <c:pt idx="2">
                  <c:v>HathiTrust</c:v>
                </c:pt>
              </c:strCache>
            </c:strRef>
          </c:cat>
          <c:val>
            <c:numRef>
              <c:f>Sheet1!$B$2:$B$4</c:f>
              <c:numCache>
                <c:formatCode>#,##0</c:formatCode>
                <c:ptCount val="3"/>
                <c:pt idx="0" formatCode="General">
                  <c:v>1500.0</c:v>
                </c:pt>
                <c:pt idx="1">
                  <c:v>1.0E7</c:v>
                </c:pt>
                <c:pt idx="2">
                  <c:v>4.587975E6</c:v>
                </c:pt>
              </c:numCache>
            </c:numRef>
          </c:val>
        </c:ser>
      </c:pie3DChart>
    </c:plotArea>
    <c:legend>
      <c:legendPos val="r"/>
      <c:layout/>
    </c:legend>
    <c:plotVisOnly val="1"/>
  </c:chart>
  <c:spPr>
    <a:effectLst/>
  </c:spPr>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54A0B1-C643-0F4A-8BF5-E1DBD04EC2F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156A93E-01F3-0342-BA36-1E33BEA4C33D}">
      <dgm:prSet/>
      <dgm:spPr/>
      <dgm:t>
        <a:bodyPr/>
        <a:lstStyle/>
        <a:p>
          <a:pPr rtl="0"/>
          <a:r>
            <a:rPr lang="en-US" dirty="0" smtClean="0"/>
            <a:t>TEI</a:t>
          </a:r>
          <a:endParaRPr lang="en-US" dirty="0"/>
        </a:p>
      </dgm:t>
    </dgm:pt>
    <dgm:pt modelId="{3AFCADD6-6A93-C542-B5D6-873A862EDC3D}" type="parTrans" cxnId="{FD64AD33-8317-4A41-A576-1BA23049C81D}">
      <dgm:prSet/>
      <dgm:spPr/>
      <dgm:t>
        <a:bodyPr/>
        <a:lstStyle/>
        <a:p>
          <a:endParaRPr lang="en-US"/>
        </a:p>
      </dgm:t>
    </dgm:pt>
    <dgm:pt modelId="{1B864949-47A1-744B-9EDA-05ACA382DB9C}" type="sibTrans" cxnId="{FD64AD33-8317-4A41-A576-1BA23049C81D}">
      <dgm:prSet/>
      <dgm:spPr/>
      <dgm:t>
        <a:bodyPr/>
        <a:lstStyle/>
        <a:p>
          <a:endParaRPr lang="en-US"/>
        </a:p>
      </dgm:t>
    </dgm:pt>
    <dgm:pt modelId="{C37EAB9D-4A4E-5142-BED1-B66D46FE5288}">
      <dgm:prSet custT="1"/>
      <dgm:spPr/>
      <dgm:t>
        <a:bodyPr/>
        <a:lstStyle/>
        <a:p>
          <a:pPr rtl="0"/>
          <a:r>
            <a:rPr lang="en-US" sz="2000" dirty="0" smtClean="0"/>
            <a:t>What’s a “Very Large” Collection?</a:t>
          </a:r>
          <a:endParaRPr lang="en-US" sz="2000" dirty="0"/>
        </a:p>
      </dgm:t>
    </dgm:pt>
    <dgm:pt modelId="{AB7ED70F-B328-2142-BFA9-1432335E8D5B}" type="parTrans" cxnId="{8071D5C5-732A-0347-B17F-AEBD8F65EDD6}">
      <dgm:prSet/>
      <dgm:spPr/>
      <dgm:t>
        <a:bodyPr/>
        <a:lstStyle/>
        <a:p>
          <a:endParaRPr lang="en-US"/>
        </a:p>
      </dgm:t>
    </dgm:pt>
    <dgm:pt modelId="{8BB89BE0-C0A1-8940-8307-F205C57C28E0}" type="sibTrans" cxnId="{8071D5C5-732A-0347-B17F-AEBD8F65EDD6}">
      <dgm:prSet/>
      <dgm:spPr/>
      <dgm:t>
        <a:bodyPr/>
        <a:lstStyle/>
        <a:p>
          <a:endParaRPr lang="en-US"/>
        </a:p>
      </dgm:t>
    </dgm:pt>
    <dgm:pt modelId="{8A8A6A62-9382-8346-98FB-3D8F7C30F006}">
      <dgm:prSet custT="1"/>
      <dgm:spPr/>
      <dgm:t>
        <a:bodyPr/>
        <a:lstStyle/>
        <a:p>
          <a:pPr rtl="0"/>
          <a:r>
            <a:rPr lang="en-US" sz="2000" dirty="0" err="1" smtClean="0"/>
            <a:t>HathiTrust</a:t>
          </a:r>
          <a:r>
            <a:rPr lang="en-US" sz="2000" dirty="0" smtClean="0"/>
            <a:t> Research Committee and its RFP</a:t>
          </a:r>
          <a:endParaRPr lang="en-US" sz="2000" dirty="0"/>
        </a:p>
      </dgm:t>
    </dgm:pt>
    <dgm:pt modelId="{9FAEF3D8-DC49-2647-80BC-2FE4DE3A317A}" type="parTrans" cxnId="{04740D95-0E39-3E47-ADC6-EEE726D447CB}">
      <dgm:prSet/>
      <dgm:spPr/>
      <dgm:t>
        <a:bodyPr/>
        <a:lstStyle/>
        <a:p>
          <a:endParaRPr lang="en-US"/>
        </a:p>
      </dgm:t>
    </dgm:pt>
    <dgm:pt modelId="{C1498B76-F31C-E244-B0C8-8C346B804385}" type="sibTrans" cxnId="{04740D95-0E39-3E47-ADC6-EEE726D447CB}">
      <dgm:prSet/>
      <dgm:spPr/>
      <dgm:t>
        <a:bodyPr/>
        <a:lstStyle/>
        <a:p>
          <a:endParaRPr lang="en-US"/>
        </a:p>
      </dgm:t>
    </dgm:pt>
    <dgm:pt modelId="{B49412DC-4CFF-C242-8AC4-A6C221931889}">
      <dgm:prSet/>
      <dgm:spPr/>
      <dgm:t>
        <a:bodyPr/>
        <a:lstStyle/>
        <a:p>
          <a:pPr rtl="0"/>
          <a:r>
            <a:rPr lang="en-US" dirty="0" smtClean="0"/>
            <a:t>Semantic Web</a:t>
          </a:r>
          <a:endParaRPr lang="en-US" dirty="0"/>
        </a:p>
      </dgm:t>
    </dgm:pt>
    <dgm:pt modelId="{FA09D18A-62C2-9D40-B2A8-C8AEB6B78358}" type="parTrans" cxnId="{CB91B036-EE8C-7145-ADC1-3950E3863D8D}">
      <dgm:prSet/>
      <dgm:spPr/>
      <dgm:t>
        <a:bodyPr/>
        <a:lstStyle/>
        <a:p>
          <a:endParaRPr lang="en-US"/>
        </a:p>
      </dgm:t>
    </dgm:pt>
    <dgm:pt modelId="{90D67E7C-7634-C448-9E5D-952F20FFC030}" type="sibTrans" cxnId="{CB91B036-EE8C-7145-ADC1-3950E3863D8D}">
      <dgm:prSet/>
      <dgm:spPr/>
      <dgm:t>
        <a:bodyPr/>
        <a:lstStyle/>
        <a:p>
          <a:endParaRPr lang="en-US"/>
        </a:p>
      </dgm:t>
    </dgm:pt>
    <dgm:pt modelId="{BE90CB27-8FD3-E24F-A638-EE603CF1317E}">
      <dgm:prSet custT="1"/>
      <dgm:spPr/>
      <dgm:t>
        <a:bodyPr/>
        <a:lstStyle/>
        <a:p>
          <a:pPr rtl="0"/>
          <a:r>
            <a:rPr lang="en-US" sz="2000" dirty="0" smtClean="0"/>
            <a:t>Leadership vs. Recognition </a:t>
          </a:r>
          <a:r>
            <a:rPr lang="en-US" sz="2000" dirty="0" err="1" smtClean="0"/>
            <a:t>wrt</a:t>
          </a:r>
          <a:r>
            <a:rPr lang="en-US" sz="2000" dirty="0" smtClean="0"/>
            <a:t> TEI</a:t>
          </a:r>
          <a:endParaRPr lang="en-US" sz="2000" dirty="0"/>
        </a:p>
      </dgm:t>
    </dgm:pt>
    <dgm:pt modelId="{311566C4-56BC-F340-B12C-9659035959C6}" type="parTrans" cxnId="{D220BA7F-D185-114A-977C-CCC6615A9B57}">
      <dgm:prSet/>
      <dgm:spPr/>
      <dgm:t>
        <a:bodyPr/>
        <a:lstStyle/>
        <a:p>
          <a:endParaRPr lang="en-US"/>
        </a:p>
      </dgm:t>
    </dgm:pt>
    <dgm:pt modelId="{27E36FDF-2DE8-9F4D-8807-406F43C51CB2}" type="sibTrans" cxnId="{D220BA7F-D185-114A-977C-CCC6615A9B57}">
      <dgm:prSet/>
      <dgm:spPr/>
      <dgm:t>
        <a:bodyPr/>
        <a:lstStyle/>
        <a:p>
          <a:endParaRPr lang="en-US"/>
        </a:p>
      </dgm:t>
    </dgm:pt>
    <dgm:pt modelId="{A3D013BD-EE5C-FB41-8879-5ACED51E086D}">
      <dgm:prSet custT="1"/>
      <dgm:spPr/>
      <dgm:t>
        <a:bodyPr/>
        <a:lstStyle/>
        <a:p>
          <a:pPr rtl="0"/>
          <a:r>
            <a:rPr lang="en-US" sz="2000" dirty="0" smtClean="0"/>
            <a:t>Google Books Research Centers</a:t>
          </a:r>
          <a:endParaRPr lang="en-US" sz="2000" dirty="0"/>
        </a:p>
      </dgm:t>
    </dgm:pt>
    <dgm:pt modelId="{124C379A-4C71-194A-96E1-D86BB8C0645C}" type="parTrans" cxnId="{48999B74-29FB-2340-9B10-D60788191F0B}">
      <dgm:prSet/>
      <dgm:spPr/>
      <dgm:t>
        <a:bodyPr/>
        <a:lstStyle/>
        <a:p>
          <a:endParaRPr lang="en-US"/>
        </a:p>
      </dgm:t>
    </dgm:pt>
    <dgm:pt modelId="{BAE5DD24-ADBE-0A47-9751-BD1080D8BD6F}" type="sibTrans" cxnId="{48999B74-29FB-2340-9B10-D60788191F0B}">
      <dgm:prSet/>
      <dgm:spPr/>
      <dgm:t>
        <a:bodyPr/>
        <a:lstStyle/>
        <a:p>
          <a:endParaRPr lang="en-US"/>
        </a:p>
      </dgm:t>
    </dgm:pt>
    <dgm:pt modelId="{A44EF8D6-02A8-9746-9A21-F45694D46D89}">
      <dgm:prSet custT="1"/>
      <dgm:spPr/>
      <dgm:t>
        <a:bodyPr/>
        <a:lstStyle/>
        <a:p>
          <a:pPr rtl="0"/>
          <a:r>
            <a:rPr lang="en-US" sz="2000" dirty="0" smtClean="0"/>
            <a:t>Ontology SIG</a:t>
          </a:r>
          <a:endParaRPr lang="en-US" sz="2000" dirty="0"/>
        </a:p>
      </dgm:t>
    </dgm:pt>
    <dgm:pt modelId="{818FC15F-5801-6F40-92B2-353DC838C75F}" type="parTrans" cxnId="{4A3D7BEA-0D62-0740-BF0B-A8034FE727EC}">
      <dgm:prSet/>
      <dgm:spPr/>
      <dgm:t>
        <a:bodyPr/>
        <a:lstStyle/>
        <a:p>
          <a:endParaRPr lang="en-US"/>
        </a:p>
      </dgm:t>
    </dgm:pt>
    <dgm:pt modelId="{EDD2BE13-41BA-E447-BF6A-8D2A22A26A58}" type="sibTrans" cxnId="{4A3D7BEA-0D62-0740-BF0B-A8034FE727EC}">
      <dgm:prSet/>
      <dgm:spPr/>
      <dgm:t>
        <a:bodyPr/>
        <a:lstStyle/>
        <a:p>
          <a:endParaRPr lang="en-US"/>
        </a:p>
      </dgm:t>
    </dgm:pt>
    <dgm:pt modelId="{137BB640-430F-C640-A4F7-8F6A33235B83}">
      <dgm:prSet custT="1"/>
      <dgm:spPr/>
      <dgm:t>
        <a:bodyPr/>
        <a:lstStyle/>
        <a:p>
          <a:r>
            <a:rPr lang="en-US" sz="2000" dirty="0" smtClean="0"/>
            <a:t>Interoperability: Early Days</a:t>
          </a:r>
          <a:endParaRPr lang="en-US" sz="2000" dirty="0"/>
        </a:p>
      </dgm:t>
    </dgm:pt>
    <dgm:pt modelId="{50E5ABBC-305C-084B-A9E8-269C5D32B776}" type="parTrans" cxnId="{6D0B3439-3277-D74A-AAAC-A5BD9D3F18F9}">
      <dgm:prSet/>
      <dgm:spPr/>
      <dgm:t>
        <a:bodyPr/>
        <a:lstStyle/>
        <a:p>
          <a:endParaRPr lang="en-US"/>
        </a:p>
      </dgm:t>
    </dgm:pt>
    <dgm:pt modelId="{098A46FB-9C1A-2D46-AD0F-1D97E34B8F3E}" type="sibTrans" cxnId="{6D0B3439-3277-D74A-AAAC-A5BD9D3F18F9}">
      <dgm:prSet/>
      <dgm:spPr/>
      <dgm:t>
        <a:bodyPr/>
        <a:lstStyle/>
        <a:p>
          <a:endParaRPr lang="en-US"/>
        </a:p>
      </dgm:t>
    </dgm:pt>
    <dgm:pt modelId="{DD49193F-F2A7-9E48-9E4D-E94B60BFB60D}">
      <dgm:prSet custT="1"/>
      <dgm:spPr/>
      <dgm:t>
        <a:bodyPr/>
        <a:lstStyle/>
        <a:p>
          <a:r>
            <a:rPr lang="en-US" sz="2000" dirty="0" smtClean="0"/>
            <a:t>Interchange vs. Interoperability</a:t>
          </a:r>
          <a:endParaRPr lang="en-US" sz="2000" dirty="0"/>
        </a:p>
      </dgm:t>
    </dgm:pt>
    <dgm:pt modelId="{7ADBE425-1106-7147-B359-6ABB7B18C4C2}" type="parTrans" cxnId="{49528463-8B9D-2049-AF28-0C17FFE999CB}">
      <dgm:prSet/>
      <dgm:spPr/>
      <dgm:t>
        <a:bodyPr/>
        <a:lstStyle/>
        <a:p>
          <a:endParaRPr lang="en-US"/>
        </a:p>
      </dgm:t>
    </dgm:pt>
    <dgm:pt modelId="{FE7DBE42-1CE6-6A4D-85E7-2E783C82E225}" type="sibTrans" cxnId="{49528463-8B9D-2049-AF28-0C17FFE999CB}">
      <dgm:prSet/>
      <dgm:spPr/>
      <dgm:t>
        <a:bodyPr/>
        <a:lstStyle/>
        <a:p>
          <a:endParaRPr lang="en-US"/>
        </a:p>
      </dgm:t>
    </dgm:pt>
    <dgm:pt modelId="{55608F16-B36D-4348-8172-DAD77A368482}">
      <dgm:prSet custT="1"/>
      <dgm:spPr/>
      <dgm:t>
        <a:bodyPr/>
        <a:lstStyle/>
        <a:p>
          <a:r>
            <a:rPr lang="en-US" sz="2000" dirty="0" smtClean="0"/>
            <a:t>Abbot</a:t>
          </a:r>
          <a:endParaRPr lang="en-US" sz="2000" dirty="0"/>
        </a:p>
      </dgm:t>
    </dgm:pt>
    <dgm:pt modelId="{1F7ECCAB-B6AF-FF41-B246-BE12BECFB2A9}" type="parTrans" cxnId="{B1F24FE3-D8A8-8545-9615-49C08BA7781D}">
      <dgm:prSet/>
      <dgm:spPr/>
      <dgm:t>
        <a:bodyPr/>
        <a:lstStyle/>
        <a:p>
          <a:endParaRPr lang="en-US"/>
        </a:p>
      </dgm:t>
    </dgm:pt>
    <dgm:pt modelId="{3EBDD6E1-48CF-9849-9B30-B25588162CDA}" type="sibTrans" cxnId="{B1F24FE3-D8A8-8545-9615-49C08BA7781D}">
      <dgm:prSet/>
      <dgm:spPr/>
      <dgm:t>
        <a:bodyPr/>
        <a:lstStyle/>
        <a:p>
          <a:endParaRPr lang="en-US"/>
        </a:p>
      </dgm:t>
    </dgm:pt>
    <dgm:pt modelId="{A2389D79-B82E-CE42-9960-20E70AB31F10}">
      <dgm:prSet/>
      <dgm:spPr/>
      <dgm:t>
        <a:bodyPr/>
        <a:lstStyle/>
        <a:p>
          <a:r>
            <a:rPr lang="en-US" dirty="0" smtClean="0"/>
            <a:t>MONK</a:t>
          </a:r>
          <a:endParaRPr lang="en-US" dirty="0"/>
        </a:p>
      </dgm:t>
    </dgm:pt>
    <dgm:pt modelId="{E4B92C26-138D-9548-8D5A-AEC9226CB6FD}" type="parTrans" cxnId="{209D17AF-E895-3F4D-B4F3-40068C74DABA}">
      <dgm:prSet/>
      <dgm:spPr/>
      <dgm:t>
        <a:bodyPr/>
        <a:lstStyle/>
        <a:p>
          <a:endParaRPr lang="en-US"/>
        </a:p>
      </dgm:t>
    </dgm:pt>
    <dgm:pt modelId="{AE9EDD99-069E-1941-B381-F52BEDA7F240}" type="sibTrans" cxnId="{209D17AF-E895-3F4D-B4F3-40068C74DABA}">
      <dgm:prSet/>
      <dgm:spPr/>
      <dgm:t>
        <a:bodyPr/>
        <a:lstStyle/>
        <a:p>
          <a:endParaRPr lang="en-US"/>
        </a:p>
      </dgm:t>
    </dgm:pt>
    <dgm:pt modelId="{A7D87A96-75EA-9844-A1EE-49B398D4B27B}">
      <dgm:prSet custT="1"/>
      <dgm:spPr/>
      <dgm:t>
        <a:bodyPr/>
        <a:lstStyle/>
        <a:p>
          <a:pPr rtl="0"/>
          <a:r>
            <a:rPr lang="en-US" sz="2000" dirty="0" smtClean="0"/>
            <a:t>TEI and ISWC</a:t>
          </a:r>
          <a:endParaRPr lang="en-US" sz="2000" dirty="0"/>
        </a:p>
      </dgm:t>
    </dgm:pt>
    <dgm:pt modelId="{A254E3DD-BC9C-CA40-A61D-0492B80B4377}" type="parTrans" cxnId="{C6B4C8C4-7B02-544C-B1AE-F446659AF945}">
      <dgm:prSet/>
      <dgm:spPr/>
      <dgm:t>
        <a:bodyPr/>
        <a:lstStyle/>
        <a:p>
          <a:endParaRPr lang="en-US"/>
        </a:p>
      </dgm:t>
    </dgm:pt>
    <dgm:pt modelId="{15D6BF51-F8EE-4E46-AE95-A29ECD543022}" type="sibTrans" cxnId="{C6B4C8C4-7B02-544C-B1AE-F446659AF945}">
      <dgm:prSet/>
      <dgm:spPr/>
      <dgm:t>
        <a:bodyPr/>
        <a:lstStyle/>
        <a:p>
          <a:endParaRPr lang="en-US"/>
        </a:p>
      </dgm:t>
    </dgm:pt>
    <dgm:pt modelId="{44F13DB3-E2F0-264C-92B9-0F2AD2B922E8}">
      <dgm:prSet/>
      <dgm:spPr/>
      <dgm:t>
        <a:bodyPr/>
        <a:lstStyle/>
        <a:p>
          <a:pPr rtl="0"/>
          <a:r>
            <a:rPr lang="en-US" dirty="0" smtClean="0"/>
            <a:t>Deep interoperability</a:t>
          </a:r>
          <a:endParaRPr lang="en-US" dirty="0"/>
        </a:p>
      </dgm:t>
    </dgm:pt>
    <dgm:pt modelId="{5F4B3B21-5FEF-7E49-A827-32FA419B0B6F}" type="parTrans" cxnId="{37BB131D-D6EB-944C-BE75-58F168109080}">
      <dgm:prSet/>
      <dgm:spPr/>
      <dgm:t>
        <a:bodyPr/>
        <a:lstStyle/>
        <a:p>
          <a:endParaRPr lang="en-US"/>
        </a:p>
      </dgm:t>
    </dgm:pt>
    <dgm:pt modelId="{B56EE992-2C67-0B40-A7E5-92368C510568}" type="sibTrans" cxnId="{37BB131D-D6EB-944C-BE75-58F168109080}">
      <dgm:prSet/>
      <dgm:spPr/>
      <dgm:t>
        <a:bodyPr/>
        <a:lstStyle/>
        <a:p>
          <a:endParaRPr lang="en-US"/>
        </a:p>
      </dgm:t>
    </dgm:pt>
    <dgm:pt modelId="{42995773-160E-F348-B74E-EBF8F11E7B80}">
      <dgm:prSet/>
      <dgm:spPr/>
      <dgm:t>
        <a:bodyPr/>
        <a:lstStyle/>
        <a:p>
          <a:pPr rtl="0"/>
          <a:r>
            <a:rPr lang="en-US" dirty="0" smtClean="0"/>
            <a:t>Text-mining as a production library service</a:t>
          </a:r>
          <a:endParaRPr lang="en-US" dirty="0"/>
        </a:p>
      </dgm:t>
    </dgm:pt>
    <dgm:pt modelId="{FCC89296-35BF-D146-9A49-357092DBE408}" type="parTrans" cxnId="{1A7F2057-FA50-994B-B879-4F05B011EDF6}">
      <dgm:prSet/>
      <dgm:spPr/>
      <dgm:t>
        <a:bodyPr/>
        <a:lstStyle/>
        <a:p>
          <a:endParaRPr lang="en-US"/>
        </a:p>
      </dgm:t>
    </dgm:pt>
    <dgm:pt modelId="{133872EB-A48A-E048-B2AA-1E142F2D7266}" type="sibTrans" cxnId="{1A7F2057-FA50-994B-B879-4F05B011EDF6}">
      <dgm:prSet/>
      <dgm:spPr/>
      <dgm:t>
        <a:bodyPr/>
        <a:lstStyle/>
        <a:p>
          <a:endParaRPr lang="en-US"/>
        </a:p>
      </dgm:t>
    </dgm:pt>
    <dgm:pt modelId="{051C291A-65B0-384A-A3AB-898EAFEE55E0}">
      <dgm:prSet/>
      <dgm:spPr/>
      <dgm:t>
        <a:bodyPr/>
        <a:lstStyle/>
        <a:p>
          <a:pPr rtl="0"/>
          <a:r>
            <a:rPr lang="en-US" dirty="0" smtClean="0"/>
            <a:t>TEI-Apex digitization benefit</a:t>
          </a:r>
          <a:endParaRPr lang="en-US" dirty="0"/>
        </a:p>
      </dgm:t>
    </dgm:pt>
    <dgm:pt modelId="{2839BED2-A3C5-1248-932C-2285517F07EA}" type="parTrans" cxnId="{B4F3A788-BAD6-FF4F-B20C-BA827D0DAF3A}">
      <dgm:prSet/>
      <dgm:spPr/>
      <dgm:t>
        <a:bodyPr/>
        <a:lstStyle/>
        <a:p>
          <a:endParaRPr lang="en-US"/>
        </a:p>
      </dgm:t>
    </dgm:pt>
    <dgm:pt modelId="{415996DF-5D0F-6442-B4FB-D6F6AD4E3866}" type="sibTrans" cxnId="{B4F3A788-BAD6-FF4F-B20C-BA827D0DAF3A}">
      <dgm:prSet/>
      <dgm:spPr/>
      <dgm:t>
        <a:bodyPr/>
        <a:lstStyle/>
        <a:p>
          <a:endParaRPr lang="en-US"/>
        </a:p>
      </dgm:t>
    </dgm:pt>
    <dgm:pt modelId="{B47EEB75-5BC5-9344-9BA8-ED0E6B826A69}">
      <dgm:prSet/>
      <dgm:spPr/>
      <dgm:t>
        <a:bodyPr/>
        <a:lstStyle/>
        <a:p>
          <a:r>
            <a:rPr lang="en-US" smtClean="0"/>
            <a:t>Mass</a:t>
          </a:r>
          <a:r>
            <a:rPr lang="en-US" dirty="0" smtClean="0"/>
            <a:t>-Digitization</a:t>
          </a:r>
          <a:endParaRPr lang="en-US"/>
        </a:p>
      </dgm:t>
    </dgm:pt>
    <dgm:pt modelId="{6AC1C9FB-02E8-0E44-BF55-7715CCD7A858}" type="parTrans" cxnId="{E53F61BD-A3B8-C04D-83B1-1DB58DDF449D}">
      <dgm:prSet/>
      <dgm:spPr/>
      <dgm:t>
        <a:bodyPr/>
        <a:lstStyle/>
        <a:p>
          <a:endParaRPr lang="en-US"/>
        </a:p>
      </dgm:t>
    </dgm:pt>
    <dgm:pt modelId="{47B97016-D1FC-5348-B290-5EAB175A2EBF}" type="sibTrans" cxnId="{E53F61BD-A3B8-C04D-83B1-1DB58DDF449D}">
      <dgm:prSet/>
      <dgm:spPr/>
      <dgm:t>
        <a:bodyPr/>
        <a:lstStyle/>
        <a:p>
          <a:endParaRPr lang="en-US"/>
        </a:p>
      </dgm:t>
    </dgm:pt>
    <dgm:pt modelId="{B4B5D993-17FF-1648-90B7-638D2DEC6B6A}" type="pres">
      <dgm:prSet presAssocID="{6A54A0B1-C643-0F4A-8BF5-E1DBD04EC2F2}" presName="Name0" presStyleCnt="0">
        <dgm:presLayoutVars>
          <dgm:dir/>
          <dgm:animLvl val="lvl"/>
          <dgm:resizeHandles val="exact"/>
        </dgm:presLayoutVars>
      </dgm:prSet>
      <dgm:spPr/>
      <dgm:t>
        <a:bodyPr/>
        <a:lstStyle/>
        <a:p>
          <a:endParaRPr lang="en-US"/>
        </a:p>
      </dgm:t>
    </dgm:pt>
    <dgm:pt modelId="{257F0546-EA39-A748-A38C-5F32B002C4BF}" type="pres">
      <dgm:prSet presAssocID="{9156A93E-01F3-0342-BA36-1E33BEA4C33D}" presName="linNode" presStyleCnt="0"/>
      <dgm:spPr/>
    </dgm:pt>
    <dgm:pt modelId="{179855E5-4FDF-1C49-8943-F7F1123437E2}" type="pres">
      <dgm:prSet presAssocID="{9156A93E-01F3-0342-BA36-1E33BEA4C33D}" presName="parentText" presStyleLbl="node1" presStyleIdx="0" presStyleCnt="4">
        <dgm:presLayoutVars>
          <dgm:chMax val="1"/>
          <dgm:bulletEnabled val="1"/>
        </dgm:presLayoutVars>
      </dgm:prSet>
      <dgm:spPr/>
      <dgm:t>
        <a:bodyPr/>
        <a:lstStyle/>
        <a:p>
          <a:endParaRPr lang="en-US"/>
        </a:p>
      </dgm:t>
    </dgm:pt>
    <dgm:pt modelId="{08BD817C-7E63-1247-A402-D59137E24C41}" type="pres">
      <dgm:prSet presAssocID="{9156A93E-01F3-0342-BA36-1E33BEA4C33D}" presName="descendantText" presStyleLbl="alignAccFollowNode1" presStyleIdx="0" presStyleCnt="4" custScaleY="106592">
        <dgm:presLayoutVars>
          <dgm:bulletEnabled val="1"/>
        </dgm:presLayoutVars>
      </dgm:prSet>
      <dgm:spPr/>
      <dgm:t>
        <a:bodyPr/>
        <a:lstStyle/>
        <a:p>
          <a:endParaRPr lang="en-US"/>
        </a:p>
      </dgm:t>
    </dgm:pt>
    <dgm:pt modelId="{4D6A86DE-4747-6D4F-8958-C87A73EF1282}" type="pres">
      <dgm:prSet presAssocID="{1B864949-47A1-744B-9EDA-05ACA382DB9C}" presName="sp" presStyleCnt="0"/>
      <dgm:spPr/>
    </dgm:pt>
    <dgm:pt modelId="{65EA1944-EE1C-9B48-AD91-B36E8AB96336}" type="pres">
      <dgm:prSet presAssocID="{A2389D79-B82E-CE42-9960-20E70AB31F10}" presName="linNode" presStyleCnt="0"/>
      <dgm:spPr/>
    </dgm:pt>
    <dgm:pt modelId="{AAAFB84A-8929-5641-AB66-9A857405E7E2}" type="pres">
      <dgm:prSet presAssocID="{A2389D79-B82E-CE42-9960-20E70AB31F10}" presName="parentText" presStyleLbl="node1" presStyleIdx="1" presStyleCnt="4">
        <dgm:presLayoutVars>
          <dgm:chMax val="1"/>
          <dgm:bulletEnabled val="1"/>
        </dgm:presLayoutVars>
      </dgm:prSet>
      <dgm:spPr/>
      <dgm:t>
        <a:bodyPr/>
        <a:lstStyle/>
        <a:p>
          <a:endParaRPr lang="en-US"/>
        </a:p>
      </dgm:t>
    </dgm:pt>
    <dgm:pt modelId="{D111EA19-E0F9-D746-B17C-1FABE65220BF}" type="pres">
      <dgm:prSet presAssocID="{A2389D79-B82E-CE42-9960-20E70AB31F10}" presName="descendantText" presStyleLbl="alignAccFollowNode1" presStyleIdx="1" presStyleCnt="4" custScaleY="114403">
        <dgm:presLayoutVars>
          <dgm:bulletEnabled val="1"/>
        </dgm:presLayoutVars>
      </dgm:prSet>
      <dgm:spPr/>
      <dgm:t>
        <a:bodyPr/>
        <a:lstStyle/>
        <a:p>
          <a:endParaRPr lang="en-US"/>
        </a:p>
      </dgm:t>
    </dgm:pt>
    <dgm:pt modelId="{1FDF1947-FE57-B54D-ABB2-C97AA84B8D78}" type="pres">
      <dgm:prSet presAssocID="{AE9EDD99-069E-1941-B381-F52BEDA7F240}" presName="sp" presStyleCnt="0"/>
      <dgm:spPr/>
    </dgm:pt>
    <dgm:pt modelId="{7BB2FF1B-0FB8-634C-BB13-8E57C2B97000}" type="pres">
      <dgm:prSet presAssocID="{B47EEB75-5BC5-9344-9BA8-ED0E6B826A69}" presName="linNode" presStyleCnt="0"/>
      <dgm:spPr/>
    </dgm:pt>
    <dgm:pt modelId="{55EECA88-E8EB-F349-BA1B-1D10C8E848F7}" type="pres">
      <dgm:prSet presAssocID="{B47EEB75-5BC5-9344-9BA8-ED0E6B826A69}" presName="parentText" presStyleLbl="node1" presStyleIdx="2" presStyleCnt="4">
        <dgm:presLayoutVars>
          <dgm:chMax val="1"/>
          <dgm:bulletEnabled val="1"/>
        </dgm:presLayoutVars>
      </dgm:prSet>
      <dgm:spPr/>
      <dgm:t>
        <a:bodyPr/>
        <a:lstStyle/>
        <a:p>
          <a:endParaRPr lang="en-US"/>
        </a:p>
      </dgm:t>
    </dgm:pt>
    <dgm:pt modelId="{E800D469-9A4D-0048-8987-78DD8C30546F}" type="pres">
      <dgm:prSet presAssocID="{B47EEB75-5BC5-9344-9BA8-ED0E6B826A69}" presName="descendantText" presStyleLbl="alignAccFollowNode1" presStyleIdx="2" presStyleCnt="4" custScaleY="105981">
        <dgm:presLayoutVars>
          <dgm:bulletEnabled val="1"/>
        </dgm:presLayoutVars>
      </dgm:prSet>
      <dgm:spPr/>
      <dgm:t>
        <a:bodyPr/>
        <a:lstStyle/>
        <a:p>
          <a:endParaRPr lang="en-US"/>
        </a:p>
      </dgm:t>
    </dgm:pt>
    <dgm:pt modelId="{5921A008-E676-E341-8F4A-F1AFFFFE5D15}" type="pres">
      <dgm:prSet presAssocID="{47B97016-D1FC-5348-B290-5EAB175A2EBF}" presName="sp" presStyleCnt="0"/>
      <dgm:spPr/>
    </dgm:pt>
    <dgm:pt modelId="{B8609B46-7BE0-2B42-A0E0-6D5C05AFD916}" type="pres">
      <dgm:prSet presAssocID="{B49412DC-4CFF-C242-8AC4-A6C221931889}" presName="linNode" presStyleCnt="0"/>
      <dgm:spPr/>
    </dgm:pt>
    <dgm:pt modelId="{24468999-D084-9D46-A56B-465818693E8C}" type="pres">
      <dgm:prSet presAssocID="{B49412DC-4CFF-C242-8AC4-A6C221931889}" presName="parentText" presStyleLbl="node1" presStyleIdx="3" presStyleCnt="4">
        <dgm:presLayoutVars>
          <dgm:chMax val="1"/>
          <dgm:bulletEnabled val="1"/>
        </dgm:presLayoutVars>
      </dgm:prSet>
      <dgm:spPr/>
      <dgm:t>
        <a:bodyPr/>
        <a:lstStyle/>
        <a:p>
          <a:endParaRPr lang="en-US"/>
        </a:p>
      </dgm:t>
    </dgm:pt>
    <dgm:pt modelId="{C1316BD2-4990-C843-875A-2420E3590B42}" type="pres">
      <dgm:prSet presAssocID="{B49412DC-4CFF-C242-8AC4-A6C221931889}" presName="descendantText" presStyleLbl="alignAccFollowNode1" presStyleIdx="3" presStyleCnt="4">
        <dgm:presLayoutVars>
          <dgm:bulletEnabled val="1"/>
        </dgm:presLayoutVars>
      </dgm:prSet>
      <dgm:spPr/>
      <dgm:t>
        <a:bodyPr/>
        <a:lstStyle/>
        <a:p>
          <a:endParaRPr lang="en-US"/>
        </a:p>
      </dgm:t>
    </dgm:pt>
  </dgm:ptLst>
  <dgm:cxnLst>
    <dgm:cxn modelId="{59D375B4-0E20-714D-B3C4-A8FAA5D0FE26}" type="presOf" srcId="{B47EEB75-5BC5-9344-9BA8-ED0E6B826A69}" destId="{55EECA88-E8EB-F349-BA1B-1D10C8E848F7}" srcOrd="0" destOrd="0" presId="urn:microsoft.com/office/officeart/2005/8/layout/vList5"/>
    <dgm:cxn modelId="{CB91B036-EE8C-7145-ADC1-3950E3863D8D}" srcId="{6A54A0B1-C643-0F4A-8BF5-E1DBD04EC2F2}" destId="{B49412DC-4CFF-C242-8AC4-A6C221931889}" srcOrd="3" destOrd="0" parTransId="{FA09D18A-62C2-9D40-B2A8-C8AEB6B78358}" sibTransId="{90D67E7C-7634-C448-9E5D-952F20FFC030}"/>
    <dgm:cxn modelId="{E53F61BD-A3B8-C04D-83B1-1DB58DDF449D}" srcId="{6A54A0B1-C643-0F4A-8BF5-E1DBD04EC2F2}" destId="{B47EEB75-5BC5-9344-9BA8-ED0E6B826A69}" srcOrd="2" destOrd="0" parTransId="{6AC1C9FB-02E8-0E44-BF55-7715CCD7A858}" sibTransId="{47B97016-D1FC-5348-B290-5EAB175A2EBF}"/>
    <dgm:cxn modelId="{1B3C8D1C-A1F3-A74D-9F3D-E9BFBC1390F1}" type="presOf" srcId="{6A54A0B1-C643-0F4A-8BF5-E1DBD04EC2F2}" destId="{B4B5D993-17FF-1648-90B7-638D2DEC6B6A}" srcOrd="0" destOrd="0" presId="urn:microsoft.com/office/officeart/2005/8/layout/vList5"/>
    <dgm:cxn modelId="{6986BF98-2DC0-114D-A268-19E86C2D9726}" type="presOf" srcId="{137BB640-430F-C640-A4F7-8F6A33235B83}" destId="{08BD817C-7E63-1247-A402-D59137E24C41}" srcOrd="0" destOrd="0" presId="urn:microsoft.com/office/officeart/2005/8/layout/vList5"/>
    <dgm:cxn modelId="{4A3D7BEA-0D62-0740-BF0B-A8034FE727EC}" srcId="{B49412DC-4CFF-C242-8AC4-A6C221931889}" destId="{A44EF8D6-02A8-9746-9A21-F45694D46D89}" srcOrd="1" destOrd="0" parTransId="{818FC15F-5801-6F40-92B2-353DC838C75F}" sibTransId="{EDD2BE13-41BA-E447-BF6A-8D2A22A26A58}"/>
    <dgm:cxn modelId="{B86F7F8C-D799-AB4E-80C1-5395B78B3F79}" type="presOf" srcId="{9156A93E-01F3-0342-BA36-1E33BEA4C33D}" destId="{179855E5-4FDF-1C49-8943-F7F1123437E2}" srcOrd="0" destOrd="0" presId="urn:microsoft.com/office/officeart/2005/8/layout/vList5"/>
    <dgm:cxn modelId="{209D17AF-E895-3F4D-B4F3-40068C74DABA}" srcId="{6A54A0B1-C643-0F4A-8BF5-E1DBD04EC2F2}" destId="{A2389D79-B82E-CE42-9960-20E70AB31F10}" srcOrd="1" destOrd="0" parTransId="{E4B92C26-138D-9548-8D5A-AEC9226CB6FD}" sibTransId="{AE9EDD99-069E-1941-B381-F52BEDA7F240}"/>
    <dgm:cxn modelId="{FBD5C58E-4D60-9F44-A00B-0902A2A4CE83}" type="presOf" srcId="{DD49193F-F2A7-9E48-9E4D-E94B60BFB60D}" destId="{08BD817C-7E63-1247-A402-D59137E24C41}" srcOrd="0" destOrd="1" presId="urn:microsoft.com/office/officeart/2005/8/layout/vList5"/>
    <dgm:cxn modelId="{B4F3A788-BAD6-FF4F-B20C-BA827D0DAF3A}" srcId="{A2389D79-B82E-CE42-9960-20E70AB31F10}" destId="{051C291A-65B0-384A-A3AB-898EAFEE55E0}" srcOrd="2" destOrd="0" parTransId="{2839BED2-A3C5-1248-932C-2285517F07EA}" sibTransId="{415996DF-5D0F-6442-B4FB-D6F6AD4E3866}"/>
    <dgm:cxn modelId="{B1F24FE3-D8A8-8545-9615-49C08BA7781D}" srcId="{9156A93E-01F3-0342-BA36-1E33BEA4C33D}" destId="{55608F16-B36D-4348-8172-DAD77A368482}" srcOrd="2" destOrd="0" parTransId="{1F7ECCAB-B6AF-FF41-B246-BE12BECFB2A9}" sibTransId="{3EBDD6E1-48CF-9849-9B30-B25588162CDA}"/>
    <dgm:cxn modelId="{47CA3407-8657-B943-9647-F5EA0AA8E677}" type="presOf" srcId="{55608F16-B36D-4348-8172-DAD77A368482}" destId="{08BD817C-7E63-1247-A402-D59137E24C41}" srcOrd="0" destOrd="2" presId="urn:microsoft.com/office/officeart/2005/8/layout/vList5"/>
    <dgm:cxn modelId="{37BB131D-D6EB-944C-BE75-58F168109080}" srcId="{A2389D79-B82E-CE42-9960-20E70AB31F10}" destId="{44F13DB3-E2F0-264C-92B9-0F2AD2B922E8}" srcOrd="0" destOrd="0" parTransId="{5F4B3B21-5FEF-7E49-A827-32FA419B0B6F}" sibTransId="{B56EE992-2C67-0B40-A7E5-92368C510568}"/>
    <dgm:cxn modelId="{160FF13D-35E8-354F-BFA0-46794F2E9C4A}" type="presOf" srcId="{051C291A-65B0-384A-A3AB-898EAFEE55E0}" destId="{D111EA19-E0F9-D746-B17C-1FABE65220BF}" srcOrd="0" destOrd="2" presId="urn:microsoft.com/office/officeart/2005/8/layout/vList5"/>
    <dgm:cxn modelId="{22988ED9-F072-E949-85E9-1E4609E34517}" type="presOf" srcId="{44F13DB3-E2F0-264C-92B9-0F2AD2B922E8}" destId="{D111EA19-E0F9-D746-B17C-1FABE65220BF}" srcOrd="0" destOrd="0" presId="urn:microsoft.com/office/officeart/2005/8/layout/vList5"/>
    <dgm:cxn modelId="{48999B74-29FB-2340-9B10-D60788191F0B}" srcId="{B47EEB75-5BC5-9344-9BA8-ED0E6B826A69}" destId="{A3D013BD-EE5C-FB41-8879-5ACED51E086D}" srcOrd="1" destOrd="0" parTransId="{124C379A-4C71-194A-96E1-D86BB8C0645C}" sibTransId="{BAE5DD24-ADBE-0A47-9751-BD1080D8BD6F}"/>
    <dgm:cxn modelId="{FD64AD33-8317-4A41-A576-1BA23049C81D}" srcId="{6A54A0B1-C643-0F4A-8BF5-E1DBD04EC2F2}" destId="{9156A93E-01F3-0342-BA36-1E33BEA4C33D}" srcOrd="0" destOrd="0" parTransId="{3AFCADD6-6A93-C542-B5D6-873A862EDC3D}" sibTransId="{1B864949-47A1-744B-9EDA-05ACA382DB9C}"/>
    <dgm:cxn modelId="{8071D5C5-732A-0347-B17F-AEBD8F65EDD6}" srcId="{B47EEB75-5BC5-9344-9BA8-ED0E6B826A69}" destId="{C37EAB9D-4A4E-5142-BED1-B66D46FE5288}" srcOrd="0" destOrd="0" parTransId="{AB7ED70F-B328-2142-BFA9-1432335E8D5B}" sibTransId="{8BB89BE0-C0A1-8940-8307-F205C57C28E0}"/>
    <dgm:cxn modelId="{49528463-8B9D-2049-AF28-0C17FFE999CB}" srcId="{9156A93E-01F3-0342-BA36-1E33BEA4C33D}" destId="{DD49193F-F2A7-9E48-9E4D-E94B60BFB60D}" srcOrd="1" destOrd="0" parTransId="{7ADBE425-1106-7147-B359-6ABB7B18C4C2}" sibTransId="{FE7DBE42-1CE6-6A4D-85E7-2E783C82E225}"/>
    <dgm:cxn modelId="{A995B921-91FD-404D-A0FC-D41A87392581}" type="presOf" srcId="{42995773-160E-F348-B74E-EBF8F11E7B80}" destId="{D111EA19-E0F9-D746-B17C-1FABE65220BF}" srcOrd="0" destOrd="1" presId="urn:microsoft.com/office/officeart/2005/8/layout/vList5"/>
    <dgm:cxn modelId="{A57A66F3-2C5A-8146-8E48-64461E06F925}" type="presOf" srcId="{C37EAB9D-4A4E-5142-BED1-B66D46FE5288}" destId="{E800D469-9A4D-0048-8987-78DD8C30546F}" srcOrd="0" destOrd="0" presId="urn:microsoft.com/office/officeart/2005/8/layout/vList5"/>
    <dgm:cxn modelId="{1B07132E-47F6-AF47-90DB-97F22E401E42}" type="presOf" srcId="{BE90CB27-8FD3-E24F-A638-EE603CF1317E}" destId="{C1316BD2-4990-C843-875A-2420E3590B42}" srcOrd="0" destOrd="0" presId="urn:microsoft.com/office/officeart/2005/8/layout/vList5"/>
    <dgm:cxn modelId="{91F03438-8221-2D41-BFFE-539123547963}" type="presOf" srcId="{8A8A6A62-9382-8346-98FB-3D8F7C30F006}" destId="{E800D469-9A4D-0048-8987-78DD8C30546F}" srcOrd="0" destOrd="2" presId="urn:microsoft.com/office/officeart/2005/8/layout/vList5"/>
    <dgm:cxn modelId="{84AB4A76-96AA-C040-9887-B72FC0A2974F}" type="presOf" srcId="{A2389D79-B82E-CE42-9960-20E70AB31F10}" destId="{AAAFB84A-8929-5641-AB66-9A857405E7E2}" srcOrd="0" destOrd="0" presId="urn:microsoft.com/office/officeart/2005/8/layout/vList5"/>
    <dgm:cxn modelId="{D220BA7F-D185-114A-977C-CCC6615A9B57}" srcId="{B49412DC-4CFF-C242-8AC4-A6C221931889}" destId="{BE90CB27-8FD3-E24F-A638-EE603CF1317E}" srcOrd="0" destOrd="0" parTransId="{311566C4-56BC-F340-B12C-9659035959C6}" sibTransId="{27E36FDF-2DE8-9F4D-8807-406F43C51CB2}"/>
    <dgm:cxn modelId="{04740D95-0E39-3E47-ADC6-EEE726D447CB}" srcId="{B47EEB75-5BC5-9344-9BA8-ED0E6B826A69}" destId="{8A8A6A62-9382-8346-98FB-3D8F7C30F006}" srcOrd="2" destOrd="0" parTransId="{9FAEF3D8-DC49-2647-80BC-2FE4DE3A317A}" sibTransId="{C1498B76-F31C-E244-B0C8-8C346B804385}"/>
    <dgm:cxn modelId="{1A7F2057-FA50-994B-B879-4F05B011EDF6}" srcId="{A2389D79-B82E-CE42-9960-20E70AB31F10}" destId="{42995773-160E-F348-B74E-EBF8F11E7B80}" srcOrd="1" destOrd="0" parTransId="{FCC89296-35BF-D146-9A49-357092DBE408}" sibTransId="{133872EB-A48A-E048-B2AA-1E142F2D7266}"/>
    <dgm:cxn modelId="{A29B092E-8CE4-104E-AEA0-5A7805F44FA2}" type="presOf" srcId="{A3D013BD-EE5C-FB41-8879-5ACED51E086D}" destId="{E800D469-9A4D-0048-8987-78DD8C30546F}" srcOrd="0" destOrd="1" presId="urn:microsoft.com/office/officeart/2005/8/layout/vList5"/>
    <dgm:cxn modelId="{6D0B3439-3277-D74A-AAAC-A5BD9D3F18F9}" srcId="{9156A93E-01F3-0342-BA36-1E33BEA4C33D}" destId="{137BB640-430F-C640-A4F7-8F6A33235B83}" srcOrd="0" destOrd="0" parTransId="{50E5ABBC-305C-084B-A9E8-269C5D32B776}" sibTransId="{098A46FB-9C1A-2D46-AD0F-1D97E34B8F3E}"/>
    <dgm:cxn modelId="{C6B4C8C4-7B02-544C-B1AE-F446659AF945}" srcId="{B49412DC-4CFF-C242-8AC4-A6C221931889}" destId="{A7D87A96-75EA-9844-A1EE-49B398D4B27B}" srcOrd="2" destOrd="0" parTransId="{A254E3DD-BC9C-CA40-A61D-0492B80B4377}" sibTransId="{15D6BF51-F8EE-4E46-AE95-A29ECD543022}"/>
    <dgm:cxn modelId="{C812CAE0-9C85-CF45-AA44-3E05DF77F619}" type="presOf" srcId="{B49412DC-4CFF-C242-8AC4-A6C221931889}" destId="{24468999-D084-9D46-A56B-465818693E8C}" srcOrd="0" destOrd="0" presId="urn:microsoft.com/office/officeart/2005/8/layout/vList5"/>
    <dgm:cxn modelId="{69B88CDE-0943-034A-BCD1-92CA76A0C5DE}" type="presOf" srcId="{A44EF8D6-02A8-9746-9A21-F45694D46D89}" destId="{C1316BD2-4990-C843-875A-2420E3590B42}" srcOrd="0" destOrd="1" presId="urn:microsoft.com/office/officeart/2005/8/layout/vList5"/>
    <dgm:cxn modelId="{E0BE1B2F-552F-244E-91DE-302561BE2C82}" type="presOf" srcId="{A7D87A96-75EA-9844-A1EE-49B398D4B27B}" destId="{C1316BD2-4990-C843-875A-2420E3590B42}" srcOrd="0" destOrd="2" presId="urn:microsoft.com/office/officeart/2005/8/layout/vList5"/>
    <dgm:cxn modelId="{18FF5CE3-B436-DF4B-8C11-785011206A45}" type="presParOf" srcId="{B4B5D993-17FF-1648-90B7-638D2DEC6B6A}" destId="{257F0546-EA39-A748-A38C-5F32B002C4BF}" srcOrd="0" destOrd="0" presId="urn:microsoft.com/office/officeart/2005/8/layout/vList5"/>
    <dgm:cxn modelId="{8DDC4646-6A71-7847-9EE8-67859C92BC1F}" type="presParOf" srcId="{257F0546-EA39-A748-A38C-5F32B002C4BF}" destId="{179855E5-4FDF-1C49-8943-F7F1123437E2}" srcOrd="0" destOrd="0" presId="urn:microsoft.com/office/officeart/2005/8/layout/vList5"/>
    <dgm:cxn modelId="{9AFC4C8D-125D-3248-8AD7-CE9F10C57728}" type="presParOf" srcId="{257F0546-EA39-A748-A38C-5F32B002C4BF}" destId="{08BD817C-7E63-1247-A402-D59137E24C41}" srcOrd="1" destOrd="0" presId="urn:microsoft.com/office/officeart/2005/8/layout/vList5"/>
    <dgm:cxn modelId="{913923D9-9F6E-0E4A-BC90-74990E0BC16B}" type="presParOf" srcId="{B4B5D993-17FF-1648-90B7-638D2DEC6B6A}" destId="{4D6A86DE-4747-6D4F-8958-C87A73EF1282}" srcOrd="1" destOrd="0" presId="urn:microsoft.com/office/officeart/2005/8/layout/vList5"/>
    <dgm:cxn modelId="{2D77610E-08D8-8E4F-A9E3-89D490062961}" type="presParOf" srcId="{B4B5D993-17FF-1648-90B7-638D2DEC6B6A}" destId="{65EA1944-EE1C-9B48-AD91-B36E8AB96336}" srcOrd="2" destOrd="0" presId="urn:microsoft.com/office/officeart/2005/8/layout/vList5"/>
    <dgm:cxn modelId="{1D4A833C-6D43-234E-B1A0-0A48585F7D0C}" type="presParOf" srcId="{65EA1944-EE1C-9B48-AD91-B36E8AB96336}" destId="{AAAFB84A-8929-5641-AB66-9A857405E7E2}" srcOrd="0" destOrd="0" presId="urn:microsoft.com/office/officeart/2005/8/layout/vList5"/>
    <dgm:cxn modelId="{C6E639E3-1A1F-3D4F-AEBF-76B9608DA62F}" type="presParOf" srcId="{65EA1944-EE1C-9B48-AD91-B36E8AB96336}" destId="{D111EA19-E0F9-D746-B17C-1FABE65220BF}" srcOrd="1" destOrd="0" presId="urn:microsoft.com/office/officeart/2005/8/layout/vList5"/>
    <dgm:cxn modelId="{1ED70C1C-A635-0243-8917-5E9643B16109}" type="presParOf" srcId="{B4B5D993-17FF-1648-90B7-638D2DEC6B6A}" destId="{1FDF1947-FE57-B54D-ABB2-C97AA84B8D78}" srcOrd="3" destOrd="0" presId="urn:microsoft.com/office/officeart/2005/8/layout/vList5"/>
    <dgm:cxn modelId="{DDC10F1D-D23F-D849-A7AD-39F4701F6BE8}" type="presParOf" srcId="{B4B5D993-17FF-1648-90B7-638D2DEC6B6A}" destId="{7BB2FF1B-0FB8-634C-BB13-8E57C2B97000}" srcOrd="4" destOrd="0" presId="urn:microsoft.com/office/officeart/2005/8/layout/vList5"/>
    <dgm:cxn modelId="{13B71165-3C77-E543-8BF4-9914FE0D26EE}" type="presParOf" srcId="{7BB2FF1B-0FB8-634C-BB13-8E57C2B97000}" destId="{55EECA88-E8EB-F349-BA1B-1D10C8E848F7}" srcOrd="0" destOrd="0" presId="urn:microsoft.com/office/officeart/2005/8/layout/vList5"/>
    <dgm:cxn modelId="{25C9B155-A214-D54D-90BA-728D6F7AAD36}" type="presParOf" srcId="{7BB2FF1B-0FB8-634C-BB13-8E57C2B97000}" destId="{E800D469-9A4D-0048-8987-78DD8C30546F}" srcOrd="1" destOrd="0" presId="urn:microsoft.com/office/officeart/2005/8/layout/vList5"/>
    <dgm:cxn modelId="{A2A43940-A879-0E4E-A380-D695BDFC4FEE}" type="presParOf" srcId="{B4B5D993-17FF-1648-90B7-638D2DEC6B6A}" destId="{5921A008-E676-E341-8F4A-F1AFFFFE5D15}" srcOrd="5" destOrd="0" presId="urn:microsoft.com/office/officeart/2005/8/layout/vList5"/>
    <dgm:cxn modelId="{554A2C06-09FE-E749-8DD4-616525B4543D}" type="presParOf" srcId="{B4B5D993-17FF-1648-90B7-638D2DEC6B6A}" destId="{B8609B46-7BE0-2B42-A0E0-6D5C05AFD916}" srcOrd="6" destOrd="0" presId="urn:microsoft.com/office/officeart/2005/8/layout/vList5"/>
    <dgm:cxn modelId="{27F0ACC1-5E65-904A-A5EA-F2F02B9638C2}" type="presParOf" srcId="{B8609B46-7BE0-2B42-A0E0-6D5C05AFD916}" destId="{24468999-D084-9D46-A56B-465818693E8C}" srcOrd="0" destOrd="0" presId="urn:microsoft.com/office/officeart/2005/8/layout/vList5"/>
    <dgm:cxn modelId="{A0234F6D-CAF6-3B4A-915A-B0CB700AD1B1}" type="presParOf" srcId="{B8609B46-7BE0-2B42-A0E0-6D5C05AFD916}" destId="{C1316BD2-4990-C843-875A-2420E3590B42}"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FC882-C850-0240-9D82-9D343B6AC9C3}" type="doc">
      <dgm:prSet loTypeId="urn:microsoft.com/office/officeart/2005/8/layout/radial3" loCatId="relationship" qsTypeId="urn:microsoft.com/office/officeart/2005/8/quickstyle/simple4" qsCatId="simple" csTypeId="urn:microsoft.com/office/officeart/2005/8/colors/accent1_2" csCatId="accent1" phldr="1"/>
      <dgm:spPr/>
      <dgm:t>
        <a:bodyPr/>
        <a:lstStyle/>
        <a:p>
          <a:endParaRPr lang="en-US"/>
        </a:p>
      </dgm:t>
    </dgm:pt>
    <dgm:pt modelId="{6C68EABD-D0B1-304B-8477-7D20A9DF9AE2}">
      <dgm:prSet custT="1"/>
      <dgm:spPr/>
      <dgm:t>
        <a:bodyPr/>
        <a:lstStyle/>
        <a:p>
          <a:pPr rtl="0"/>
          <a:r>
            <a:rPr lang="en-US" sz="3200" dirty="0" smtClean="0"/>
            <a:t>Interchange: some meanings</a:t>
          </a:r>
          <a:endParaRPr lang="en-US" sz="3200" dirty="0"/>
        </a:p>
      </dgm:t>
    </dgm:pt>
    <dgm:pt modelId="{7BE05A54-82A8-954A-886A-06C0E0929E88}" type="parTrans" cxnId="{9FF2A442-1E4C-DA44-B717-34EC1CD20329}">
      <dgm:prSet/>
      <dgm:spPr/>
      <dgm:t>
        <a:bodyPr/>
        <a:lstStyle/>
        <a:p>
          <a:endParaRPr lang="en-US"/>
        </a:p>
      </dgm:t>
    </dgm:pt>
    <dgm:pt modelId="{EC05DE4D-7E90-0E48-88F9-7DFC7B5A5A37}" type="sibTrans" cxnId="{9FF2A442-1E4C-DA44-B717-34EC1CD20329}">
      <dgm:prSet/>
      <dgm:spPr/>
      <dgm:t>
        <a:bodyPr/>
        <a:lstStyle/>
        <a:p>
          <a:endParaRPr lang="en-US"/>
        </a:p>
      </dgm:t>
    </dgm:pt>
    <dgm:pt modelId="{FD49157B-64E0-0B47-8405-FC6D3A5EF88B}">
      <dgm:prSet custT="1"/>
      <dgm:spPr/>
      <dgm:t>
        <a:bodyPr/>
        <a:lstStyle/>
        <a:p>
          <a:pPr rtl="0"/>
          <a:r>
            <a:rPr lang="en-US" sz="1800" dirty="0" smtClean="0"/>
            <a:t>the activity of reciprocating or exchanging (especially information)</a:t>
          </a:r>
          <a:endParaRPr lang="en-US" sz="1800" dirty="0"/>
        </a:p>
      </dgm:t>
    </dgm:pt>
    <dgm:pt modelId="{801225F7-FADE-B04B-B25E-A9DD26B1366A}" type="parTrans" cxnId="{FC0D1997-B915-7B4B-9626-E4789373F01A}">
      <dgm:prSet/>
      <dgm:spPr/>
      <dgm:t>
        <a:bodyPr/>
        <a:lstStyle/>
        <a:p>
          <a:endParaRPr lang="en-US"/>
        </a:p>
      </dgm:t>
    </dgm:pt>
    <dgm:pt modelId="{5661C04D-DD95-5741-BB1E-70839DC62CCC}" type="sibTrans" cxnId="{FC0D1997-B915-7B4B-9626-E4789373F01A}">
      <dgm:prSet/>
      <dgm:spPr/>
      <dgm:t>
        <a:bodyPr/>
        <a:lstStyle/>
        <a:p>
          <a:endParaRPr lang="en-US"/>
        </a:p>
      </dgm:t>
    </dgm:pt>
    <dgm:pt modelId="{39B01E1C-8051-EB4F-A55C-4FFCC3A1D3DA}">
      <dgm:prSet custT="1"/>
      <dgm:spPr/>
      <dgm:t>
        <a:bodyPr/>
        <a:lstStyle/>
        <a:p>
          <a:pPr rtl="0"/>
          <a:r>
            <a:rPr lang="en-US" sz="1800" dirty="0" smtClean="0"/>
            <a:t>a junction of highways on different levels</a:t>
          </a:r>
          <a:endParaRPr lang="en-US" sz="1800" dirty="0"/>
        </a:p>
      </dgm:t>
    </dgm:pt>
    <dgm:pt modelId="{20848B31-7D94-5E4A-BAEE-63423A905E2A}" type="parTrans" cxnId="{C040E8CB-A32E-0849-8A2E-AB1FC0AAE6B0}">
      <dgm:prSet/>
      <dgm:spPr/>
      <dgm:t>
        <a:bodyPr/>
        <a:lstStyle/>
        <a:p>
          <a:endParaRPr lang="en-US"/>
        </a:p>
      </dgm:t>
    </dgm:pt>
    <dgm:pt modelId="{D0893102-EF73-0942-96B1-E0DCDA8DD3C8}" type="sibTrans" cxnId="{C040E8CB-A32E-0849-8A2E-AB1FC0AAE6B0}">
      <dgm:prSet/>
      <dgm:spPr/>
      <dgm:t>
        <a:bodyPr/>
        <a:lstStyle/>
        <a:p>
          <a:endParaRPr lang="en-US"/>
        </a:p>
      </dgm:t>
    </dgm:pt>
    <dgm:pt modelId="{83C7D459-383E-7745-B83F-BB9934E23C37}">
      <dgm:prSet custT="1"/>
      <dgm:spPr/>
      <dgm:t>
        <a:bodyPr/>
        <a:lstStyle/>
        <a:p>
          <a:pPr rtl="0"/>
          <a:r>
            <a:rPr lang="en-US" sz="1800" dirty="0" smtClean="0"/>
            <a:t>a team position in Australian rules football, also known as "the bench"</a:t>
          </a:r>
          <a:endParaRPr lang="en-US" sz="1800" dirty="0"/>
        </a:p>
      </dgm:t>
    </dgm:pt>
    <dgm:pt modelId="{CC685FA2-8565-9E4C-90AD-85C504C2047C}" type="parTrans" cxnId="{12A2933A-18DD-DA43-98F3-87ABA9C3F73A}">
      <dgm:prSet/>
      <dgm:spPr/>
      <dgm:t>
        <a:bodyPr/>
        <a:lstStyle/>
        <a:p>
          <a:endParaRPr lang="en-US"/>
        </a:p>
      </dgm:t>
    </dgm:pt>
    <dgm:pt modelId="{424063B8-10F4-6F41-BF17-9CF5CA323AF4}" type="sibTrans" cxnId="{12A2933A-18DD-DA43-98F3-87ABA9C3F73A}">
      <dgm:prSet/>
      <dgm:spPr/>
      <dgm:t>
        <a:bodyPr/>
        <a:lstStyle/>
        <a:p>
          <a:endParaRPr lang="en-US"/>
        </a:p>
      </dgm:t>
    </dgm:pt>
    <dgm:pt modelId="{9694BC21-DBDF-CF4C-9005-5C9F18940B6C}">
      <dgm:prSet custT="1"/>
      <dgm:spPr/>
      <dgm:t>
        <a:bodyPr/>
        <a:lstStyle/>
        <a:p>
          <a:pPr rtl="0"/>
          <a:r>
            <a:rPr lang="en-US" sz="1800" dirty="0" smtClean="0"/>
            <a:t>substitute: put in the place of another</a:t>
          </a:r>
          <a:endParaRPr lang="en-US" sz="1800" dirty="0"/>
        </a:p>
      </dgm:t>
    </dgm:pt>
    <dgm:pt modelId="{A4877CD1-3910-F442-9707-9970ACB65A40}" type="parTrans" cxnId="{A224F212-7509-E44C-8B91-1DB14AC0346E}">
      <dgm:prSet/>
      <dgm:spPr/>
      <dgm:t>
        <a:bodyPr/>
        <a:lstStyle/>
        <a:p>
          <a:endParaRPr lang="en-US"/>
        </a:p>
      </dgm:t>
    </dgm:pt>
    <dgm:pt modelId="{346CEFF9-3E63-FB4F-B8FD-BE3D4C835B50}" type="sibTrans" cxnId="{A224F212-7509-E44C-8B91-1DB14AC0346E}">
      <dgm:prSet/>
      <dgm:spPr/>
      <dgm:t>
        <a:bodyPr/>
        <a:lstStyle/>
        <a:p>
          <a:endParaRPr lang="en-US"/>
        </a:p>
      </dgm:t>
    </dgm:pt>
    <dgm:pt modelId="{8F034D55-877C-5341-A7A0-960153970C8D}" type="pres">
      <dgm:prSet presAssocID="{5E8FC882-C850-0240-9D82-9D343B6AC9C3}" presName="composite" presStyleCnt="0">
        <dgm:presLayoutVars>
          <dgm:chMax val="1"/>
          <dgm:dir/>
          <dgm:resizeHandles val="exact"/>
        </dgm:presLayoutVars>
      </dgm:prSet>
      <dgm:spPr/>
      <dgm:t>
        <a:bodyPr/>
        <a:lstStyle/>
        <a:p>
          <a:endParaRPr lang="en-US"/>
        </a:p>
      </dgm:t>
    </dgm:pt>
    <dgm:pt modelId="{84330313-919D-0A4C-8DD1-C57BE2D50CA2}" type="pres">
      <dgm:prSet presAssocID="{5E8FC882-C850-0240-9D82-9D343B6AC9C3}" presName="radial" presStyleCnt="0">
        <dgm:presLayoutVars>
          <dgm:animLvl val="ctr"/>
        </dgm:presLayoutVars>
      </dgm:prSet>
      <dgm:spPr/>
    </dgm:pt>
    <dgm:pt modelId="{58E1DEE4-F679-AA49-9D29-B5E9DB2963D3}" type="pres">
      <dgm:prSet presAssocID="{6C68EABD-D0B1-304B-8477-7D20A9DF9AE2}" presName="centerShape" presStyleLbl="vennNode1" presStyleIdx="0" presStyleCnt="5"/>
      <dgm:spPr/>
      <dgm:t>
        <a:bodyPr/>
        <a:lstStyle/>
        <a:p>
          <a:endParaRPr lang="en-US"/>
        </a:p>
      </dgm:t>
    </dgm:pt>
    <dgm:pt modelId="{3217E347-9F7C-6241-9CD3-005A5A1F8CC7}" type="pres">
      <dgm:prSet presAssocID="{FD49157B-64E0-0B47-8405-FC6D3A5EF88B}" presName="node" presStyleLbl="vennNode1" presStyleIdx="1" presStyleCnt="5">
        <dgm:presLayoutVars>
          <dgm:bulletEnabled val="1"/>
        </dgm:presLayoutVars>
      </dgm:prSet>
      <dgm:spPr/>
      <dgm:t>
        <a:bodyPr/>
        <a:lstStyle/>
        <a:p>
          <a:endParaRPr lang="en-US"/>
        </a:p>
      </dgm:t>
    </dgm:pt>
    <dgm:pt modelId="{AAB73055-FE3D-D749-A8F5-D983CE7C4593}" type="pres">
      <dgm:prSet presAssocID="{9694BC21-DBDF-CF4C-9005-5C9F18940B6C}" presName="node" presStyleLbl="vennNode1" presStyleIdx="2" presStyleCnt="5">
        <dgm:presLayoutVars>
          <dgm:bulletEnabled val="1"/>
        </dgm:presLayoutVars>
      </dgm:prSet>
      <dgm:spPr/>
      <dgm:t>
        <a:bodyPr/>
        <a:lstStyle/>
        <a:p>
          <a:endParaRPr lang="en-US"/>
        </a:p>
      </dgm:t>
    </dgm:pt>
    <dgm:pt modelId="{89C20CB7-3FDF-2746-8467-1C0F599F9530}" type="pres">
      <dgm:prSet presAssocID="{39B01E1C-8051-EB4F-A55C-4FFCC3A1D3DA}" presName="node" presStyleLbl="vennNode1" presStyleIdx="3" presStyleCnt="5">
        <dgm:presLayoutVars>
          <dgm:bulletEnabled val="1"/>
        </dgm:presLayoutVars>
      </dgm:prSet>
      <dgm:spPr/>
      <dgm:t>
        <a:bodyPr/>
        <a:lstStyle/>
        <a:p>
          <a:endParaRPr lang="en-US"/>
        </a:p>
      </dgm:t>
    </dgm:pt>
    <dgm:pt modelId="{33E96F2E-3004-444C-A629-DE5159995D59}" type="pres">
      <dgm:prSet presAssocID="{83C7D459-383E-7745-B83F-BB9934E23C37}" presName="node" presStyleLbl="vennNode1" presStyleIdx="4" presStyleCnt="5">
        <dgm:presLayoutVars>
          <dgm:bulletEnabled val="1"/>
        </dgm:presLayoutVars>
      </dgm:prSet>
      <dgm:spPr/>
      <dgm:t>
        <a:bodyPr/>
        <a:lstStyle/>
        <a:p>
          <a:endParaRPr lang="en-US"/>
        </a:p>
      </dgm:t>
    </dgm:pt>
  </dgm:ptLst>
  <dgm:cxnLst>
    <dgm:cxn modelId="{5B7FCDC9-F12F-E64A-83AC-DF408F15CC44}" type="presOf" srcId="{39B01E1C-8051-EB4F-A55C-4FFCC3A1D3DA}" destId="{89C20CB7-3FDF-2746-8467-1C0F599F9530}" srcOrd="0" destOrd="0" presId="urn:microsoft.com/office/officeart/2005/8/layout/radial3"/>
    <dgm:cxn modelId="{EA5CD454-B7BE-5940-B3C1-3EFCF0738916}" type="presOf" srcId="{6C68EABD-D0B1-304B-8477-7D20A9DF9AE2}" destId="{58E1DEE4-F679-AA49-9D29-B5E9DB2963D3}" srcOrd="0" destOrd="0" presId="urn:microsoft.com/office/officeart/2005/8/layout/radial3"/>
    <dgm:cxn modelId="{27C083E7-4E6D-484E-9F77-B5E67539C48F}" type="presOf" srcId="{FD49157B-64E0-0B47-8405-FC6D3A5EF88B}" destId="{3217E347-9F7C-6241-9CD3-005A5A1F8CC7}" srcOrd="0" destOrd="0" presId="urn:microsoft.com/office/officeart/2005/8/layout/radial3"/>
    <dgm:cxn modelId="{5343D624-3DE5-0149-9849-83FF718AFDB9}" type="presOf" srcId="{83C7D459-383E-7745-B83F-BB9934E23C37}" destId="{33E96F2E-3004-444C-A629-DE5159995D59}" srcOrd="0" destOrd="0" presId="urn:microsoft.com/office/officeart/2005/8/layout/radial3"/>
    <dgm:cxn modelId="{12A2933A-18DD-DA43-98F3-87ABA9C3F73A}" srcId="{6C68EABD-D0B1-304B-8477-7D20A9DF9AE2}" destId="{83C7D459-383E-7745-B83F-BB9934E23C37}" srcOrd="3" destOrd="0" parTransId="{CC685FA2-8565-9E4C-90AD-85C504C2047C}" sibTransId="{424063B8-10F4-6F41-BF17-9CF5CA323AF4}"/>
    <dgm:cxn modelId="{C040E8CB-A32E-0849-8A2E-AB1FC0AAE6B0}" srcId="{6C68EABD-D0B1-304B-8477-7D20A9DF9AE2}" destId="{39B01E1C-8051-EB4F-A55C-4FFCC3A1D3DA}" srcOrd="2" destOrd="0" parTransId="{20848B31-7D94-5E4A-BAEE-63423A905E2A}" sibTransId="{D0893102-EF73-0942-96B1-E0DCDA8DD3C8}"/>
    <dgm:cxn modelId="{9FF2A442-1E4C-DA44-B717-34EC1CD20329}" srcId="{5E8FC882-C850-0240-9D82-9D343B6AC9C3}" destId="{6C68EABD-D0B1-304B-8477-7D20A9DF9AE2}" srcOrd="0" destOrd="0" parTransId="{7BE05A54-82A8-954A-886A-06C0E0929E88}" sibTransId="{EC05DE4D-7E90-0E48-88F9-7DFC7B5A5A37}"/>
    <dgm:cxn modelId="{A224F212-7509-E44C-8B91-1DB14AC0346E}" srcId="{6C68EABD-D0B1-304B-8477-7D20A9DF9AE2}" destId="{9694BC21-DBDF-CF4C-9005-5C9F18940B6C}" srcOrd="1" destOrd="0" parTransId="{A4877CD1-3910-F442-9707-9970ACB65A40}" sibTransId="{346CEFF9-3E63-FB4F-B8FD-BE3D4C835B50}"/>
    <dgm:cxn modelId="{FC0D1997-B915-7B4B-9626-E4789373F01A}" srcId="{6C68EABD-D0B1-304B-8477-7D20A9DF9AE2}" destId="{FD49157B-64E0-0B47-8405-FC6D3A5EF88B}" srcOrd="0" destOrd="0" parTransId="{801225F7-FADE-B04B-B25E-A9DD26B1366A}" sibTransId="{5661C04D-DD95-5741-BB1E-70839DC62CCC}"/>
    <dgm:cxn modelId="{CD7A9D9E-E12D-7F4B-A9ED-5CAAD8C71EFB}" type="presOf" srcId="{9694BC21-DBDF-CF4C-9005-5C9F18940B6C}" destId="{AAB73055-FE3D-D749-A8F5-D983CE7C4593}" srcOrd="0" destOrd="0" presId="urn:microsoft.com/office/officeart/2005/8/layout/radial3"/>
    <dgm:cxn modelId="{00F496CA-5BDC-7542-BA1D-29AF69AEEB94}" type="presOf" srcId="{5E8FC882-C850-0240-9D82-9D343B6AC9C3}" destId="{8F034D55-877C-5341-A7A0-960153970C8D}" srcOrd="0" destOrd="0" presId="urn:microsoft.com/office/officeart/2005/8/layout/radial3"/>
    <dgm:cxn modelId="{408D1620-3F15-6240-927D-30E55420C43E}" type="presParOf" srcId="{8F034D55-877C-5341-A7A0-960153970C8D}" destId="{84330313-919D-0A4C-8DD1-C57BE2D50CA2}" srcOrd="0" destOrd="0" presId="urn:microsoft.com/office/officeart/2005/8/layout/radial3"/>
    <dgm:cxn modelId="{EB20B89F-BFF9-4848-A4E2-3A5F7CAA76FA}" type="presParOf" srcId="{84330313-919D-0A4C-8DD1-C57BE2D50CA2}" destId="{58E1DEE4-F679-AA49-9D29-B5E9DB2963D3}" srcOrd="0" destOrd="0" presId="urn:microsoft.com/office/officeart/2005/8/layout/radial3"/>
    <dgm:cxn modelId="{088419F9-B7EB-F040-BB67-2A5520CC2C83}" type="presParOf" srcId="{84330313-919D-0A4C-8DD1-C57BE2D50CA2}" destId="{3217E347-9F7C-6241-9CD3-005A5A1F8CC7}" srcOrd="1" destOrd="0" presId="urn:microsoft.com/office/officeart/2005/8/layout/radial3"/>
    <dgm:cxn modelId="{58861DEF-418D-3449-8913-BA0E2065E5F1}" type="presParOf" srcId="{84330313-919D-0A4C-8DD1-C57BE2D50CA2}" destId="{AAB73055-FE3D-D749-A8F5-D983CE7C4593}" srcOrd="2" destOrd="0" presId="urn:microsoft.com/office/officeart/2005/8/layout/radial3"/>
    <dgm:cxn modelId="{D127DCDB-7214-334E-8E85-0091A8574C1D}" type="presParOf" srcId="{84330313-919D-0A4C-8DD1-C57BE2D50CA2}" destId="{89C20CB7-3FDF-2746-8467-1C0F599F9530}" srcOrd="3" destOrd="0" presId="urn:microsoft.com/office/officeart/2005/8/layout/radial3"/>
    <dgm:cxn modelId="{E195E755-289E-EE43-8165-21685DC3EA15}" type="presParOf" srcId="{84330313-919D-0A4C-8DD1-C57BE2D50CA2}" destId="{33E96F2E-3004-444C-A629-DE5159995D59}" srcOrd="4"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FC882-C850-0240-9D82-9D343B6AC9C3}" type="doc">
      <dgm:prSet loTypeId="urn:microsoft.com/office/officeart/2005/8/layout/pyramid2" loCatId="pyramid" qsTypeId="urn:microsoft.com/office/officeart/2005/8/quickstyle/simple4" qsCatId="simple" csTypeId="urn:microsoft.com/office/officeart/2005/8/colors/accent1_2" csCatId="accent1" phldr="1"/>
      <dgm:spPr/>
      <dgm:t>
        <a:bodyPr/>
        <a:lstStyle/>
        <a:p>
          <a:endParaRPr lang="en-US"/>
        </a:p>
      </dgm:t>
    </dgm:pt>
    <dgm:pt modelId="{AB9AE064-0478-1642-84D5-D1DCD18616B6}">
      <dgm:prSet custT="1"/>
      <dgm:spPr/>
      <dgm:t>
        <a:bodyPr/>
        <a:lstStyle/>
        <a:p>
          <a:pPr rtl="0"/>
          <a:r>
            <a:rPr lang="en-US" sz="2400" dirty="0" smtClean="0"/>
            <a:t>Circulate information efficiently in response to demands and requirements</a:t>
          </a:r>
          <a:endParaRPr lang="en-US" sz="2400" dirty="0"/>
        </a:p>
      </dgm:t>
    </dgm:pt>
    <dgm:pt modelId="{AA6DE01C-C053-A94A-BBAF-329EEB1D1CEC}" type="parTrans" cxnId="{FBD80034-8487-3D44-BEC6-81752D525916}">
      <dgm:prSet/>
      <dgm:spPr/>
      <dgm:t>
        <a:bodyPr/>
        <a:lstStyle/>
        <a:p>
          <a:endParaRPr lang="en-US"/>
        </a:p>
      </dgm:t>
    </dgm:pt>
    <dgm:pt modelId="{A052F076-FD66-4048-95A4-74E950E82071}" type="sibTrans" cxnId="{FBD80034-8487-3D44-BEC6-81752D525916}">
      <dgm:prSet/>
      <dgm:spPr/>
      <dgm:t>
        <a:bodyPr/>
        <a:lstStyle/>
        <a:p>
          <a:endParaRPr lang="en-US"/>
        </a:p>
      </dgm:t>
    </dgm:pt>
    <dgm:pt modelId="{4E490743-132B-2746-A6FD-9394BC485FF8}">
      <dgm:prSet custT="1"/>
      <dgm:spPr/>
      <dgm:t>
        <a:bodyPr/>
        <a:lstStyle/>
        <a:p>
          <a:pPr rtl="0"/>
          <a:r>
            <a:rPr lang="en-US" sz="2400" dirty="0" smtClean="0"/>
            <a:t>Work together effectively</a:t>
          </a:r>
          <a:endParaRPr lang="en-US" sz="2400" dirty="0"/>
        </a:p>
      </dgm:t>
    </dgm:pt>
    <dgm:pt modelId="{0A3287A3-4D3D-1546-A5E2-C99046ED29A2}" type="parTrans" cxnId="{6AA787D4-7001-9343-8423-030481E060B0}">
      <dgm:prSet/>
      <dgm:spPr/>
      <dgm:t>
        <a:bodyPr/>
        <a:lstStyle/>
        <a:p>
          <a:endParaRPr lang="en-US"/>
        </a:p>
      </dgm:t>
    </dgm:pt>
    <dgm:pt modelId="{52A7F8FC-282D-2F48-BA99-C48B4593F05D}" type="sibTrans" cxnId="{6AA787D4-7001-9343-8423-030481E060B0}">
      <dgm:prSet/>
      <dgm:spPr/>
      <dgm:t>
        <a:bodyPr/>
        <a:lstStyle/>
        <a:p>
          <a:endParaRPr lang="en-US"/>
        </a:p>
      </dgm:t>
    </dgm:pt>
    <dgm:pt modelId="{0106FDD8-82E7-4F47-AFC1-D0B8DE7C6909}">
      <dgm:prSet custT="1"/>
      <dgm:spPr/>
      <dgm:t>
        <a:bodyPr/>
        <a:lstStyle/>
        <a:p>
          <a:pPr rtl="0"/>
          <a:r>
            <a:rPr lang="en-US" sz="2400" dirty="0" smtClean="0"/>
            <a:t>Communicate</a:t>
          </a:r>
        </a:p>
      </dgm:t>
    </dgm:pt>
    <dgm:pt modelId="{A7ACB81C-2020-BA4F-83E0-1F4DBD991232}" type="parTrans" cxnId="{7AFB7EE2-F3FB-DA49-B19E-732DE24D1915}">
      <dgm:prSet/>
      <dgm:spPr/>
      <dgm:t>
        <a:bodyPr/>
        <a:lstStyle/>
        <a:p>
          <a:endParaRPr lang="en-US"/>
        </a:p>
      </dgm:t>
    </dgm:pt>
    <dgm:pt modelId="{74AEB9BA-71CF-AA42-98ED-11C8D41D5FE5}" type="sibTrans" cxnId="{7AFB7EE2-F3FB-DA49-B19E-732DE24D1915}">
      <dgm:prSet/>
      <dgm:spPr/>
      <dgm:t>
        <a:bodyPr/>
        <a:lstStyle/>
        <a:p>
          <a:endParaRPr lang="en-US"/>
        </a:p>
      </dgm:t>
    </dgm:pt>
    <dgm:pt modelId="{90632CED-DE91-A141-BC97-13910954B53A}">
      <dgm:prSet custT="1"/>
      <dgm:spPr/>
      <dgm:t>
        <a:bodyPr/>
        <a:lstStyle/>
        <a:p>
          <a:pPr rtl="0"/>
          <a:r>
            <a:rPr lang="en-US" sz="2400" dirty="0" smtClean="0"/>
            <a:t>Exchange and use information</a:t>
          </a:r>
        </a:p>
      </dgm:t>
    </dgm:pt>
    <dgm:pt modelId="{83354D65-A2BC-A548-917A-C996CF137E9E}" type="parTrans" cxnId="{3A85117E-9062-2A44-99C2-9A74DA39AC9F}">
      <dgm:prSet/>
      <dgm:spPr/>
      <dgm:t>
        <a:bodyPr/>
        <a:lstStyle/>
        <a:p>
          <a:endParaRPr lang="en-US"/>
        </a:p>
      </dgm:t>
    </dgm:pt>
    <dgm:pt modelId="{13D4EA3A-1A92-6C4F-B203-069F8A69CE02}" type="sibTrans" cxnId="{3A85117E-9062-2A44-99C2-9A74DA39AC9F}">
      <dgm:prSet/>
      <dgm:spPr/>
      <dgm:t>
        <a:bodyPr/>
        <a:lstStyle/>
        <a:p>
          <a:endParaRPr lang="en-US"/>
        </a:p>
      </dgm:t>
    </dgm:pt>
    <dgm:pt modelId="{8BEB7777-990E-DE45-A1B1-3DE4C06B3538}" type="pres">
      <dgm:prSet presAssocID="{5E8FC882-C850-0240-9D82-9D343B6AC9C3}" presName="compositeShape" presStyleCnt="0">
        <dgm:presLayoutVars>
          <dgm:dir/>
          <dgm:resizeHandles/>
        </dgm:presLayoutVars>
      </dgm:prSet>
      <dgm:spPr/>
      <dgm:t>
        <a:bodyPr/>
        <a:lstStyle/>
        <a:p>
          <a:endParaRPr lang="en-US"/>
        </a:p>
      </dgm:t>
    </dgm:pt>
    <dgm:pt modelId="{FA08C78B-9AAF-B640-8386-77FC8484D1EA}" type="pres">
      <dgm:prSet presAssocID="{5E8FC882-C850-0240-9D82-9D343B6AC9C3}" presName="pyramid" presStyleLbl="node1" presStyleIdx="0" presStyleCnt="1"/>
      <dgm:spPr/>
    </dgm:pt>
    <dgm:pt modelId="{FF5D475D-2BEA-004A-86F9-D7C18866D567}" type="pres">
      <dgm:prSet presAssocID="{5E8FC882-C850-0240-9D82-9D343B6AC9C3}" presName="theList" presStyleCnt="0"/>
      <dgm:spPr/>
    </dgm:pt>
    <dgm:pt modelId="{856721B3-75B0-5245-9F0D-C719FFF536E3}" type="pres">
      <dgm:prSet presAssocID="{AB9AE064-0478-1642-84D5-D1DCD18616B6}" presName="aNode" presStyleLbl="fgAcc1" presStyleIdx="0" presStyleCnt="4">
        <dgm:presLayoutVars>
          <dgm:bulletEnabled val="1"/>
        </dgm:presLayoutVars>
      </dgm:prSet>
      <dgm:spPr/>
      <dgm:t>
        <a:bodyPr/>
        <a:lstStyle/>
        <a:p>
          <a:endParaRPr lang="en-US"/>
        </a:p>
      </dgm:t>
    </dgm:pt>
    <dgm:pt modelId="{FD1595B1-61EE-2249-BEC8-F676A3C9A153}" type="pres">
      <dgm:prSet presAssocID="{AB9AE064-0478-1642-84D5-D1DCD18616B6}" presName="aSpace" presStyleCnt="0"/>
      <dgm:spPr/>
    </dgm:pt>
    <dgm:pt modelId="{DD427D95-9D6E-8E46-B947-F80F357A5AEC}" type="pres">
      <dgm:prSet presAssocID="{4E490743-132B-2746-A6FD-9394BC485FF8}" presName="aNode" presStyleLbl="fgAcc1" presStyleIdx="1" presStyleCnt="4">
        <dgm:presLayoutVars>
          <dgm:bulletEnabled val="1"/>
        </dgm:presLayoutVars>
      </dgm:prSet>
      <dgm:spPr/>
      <dgm:t>
        <a:bodyPr/>
        <a:lstStyle/>
        <a:p>
          <a:endParaRPr lang="en-US"/>
        </a:p>
      </dgm:t>
    </dgm:pt>
    <dgm:pt modelId="{23B74442-57D9-8847-B25C-10BF49B4D792}" type="pres">
      <dgm:prSet presAssocID="{4E490743-132B-2746-A6FD-9394BC485FF8}" presName="aSpace" presStyleCnt="0"/>
      <dgm:spPr/>
    </dgm:pt>
    <dgm:pt modelId="{79D79735-8F43-2A4E-B8F6-14B21E6A1C8A}" type="pres">
      <dgm:prSet presAssocID="{90632CED-DE91-A141-BC97-13910954B53A}" presName="aNode" presStyleLbl="fgAcc1" presStyleIdx="2" presStyleCnt="4">
        <dgm:presLayoutVars>
          <dgm:bulletEnabled val="1"/>
        </dgm:presLayoutVars>
      </dgm:prSet>
      <dgm:spPr/>
      <dgm:t>
        <a:bodyPr/>
        <a:lstStyle/>
        <a:p>
          <a:endParaRPr lang="en-US"/>
        </a:p>
      </dgm:t>
    </dgm:pt>
    <dgm:pt modelId="{203FD013-69C7-3D43-AB64-6A5507720190}" type="pres">
      <dgm:prSet presAssocID="{90632CED-DE91-A141-BC97-13910954B53A}" presName="aSpace" presStyleCnt="0"/>
      <dgm:spPr/>
    </dgm:pt>
    <dgm:pt modelId="{F43E577D-D7DD-814D-8784-8320584A89EA}" type="pres">
      <dgm:prSet presAssocID="{0106FDD8-82E7-4F47-AFC1-D0B8DE7C6909}" presName="aNode" presStyleLbl="fgAcc1" presStyleIdx="3" presStyleCnt="4">
        <dgm:presLayoutVars>
          <dgm:bulletEnabled val="1"/>
        </dgm:presLayoutVars>
      </dgm:prSet>
      <dgm:spPr/>
      <dgm:t>
        <a:bodyPr/>
        <a:lstStyle/>
        <a:p>
          <a:endParaRPr lang="en-US"/>
        </a:p>
      </dgm:t>
    </dgm:pt>
    <dgm:pt modelId="{B12A8EC3-308B-274F-B015-9B3F0DED8C62}" type="pres">
      <dgm:prSet presAssocID="{0106FDD8-82E7-4F47-AFC1-D0B8DE7C6909}" presName="aSpace" presStyleCnt="0"/>
      <dgm:spPr/>
    </dgm:pt>
  </dgm:ptLst>
  <dgm:cxnLst>
    <dgm:cxn modelId="{CE601024-F33F-7E45-8975-60E2A9AADB64}" type="presOf" srcId="{5E8FC882-C850-0240-9D82-9D343B6AC9C3}" destId="{8BEB7777-990E-DE45-A1B1-3DE4C06B3538}" srcOrd="0" destOrd="0" presId="urn:microsoft.com/office/officeart/2005/8/layout/pyramid2"/>
    <dgm:cxn modelId="{5A6549DF-7B67-3F4B-9D5E-CD001BFB848F}" type="presOf" srcId="{0106FDD8-82E7-4F47-AFC1-D0B8DE7C6909}" destId="{F43E577D-D7DD-814D-8784-8320584A89EA}" srcOrd="0" destOrd="0" presId="urn:microsoft.com/office/officeart/2005/8/layout/pyramid2"/>
    <dgm:cxn modelId="{FBD80034-8487-3D44-BEC6-81752D525916}" srcId="{5E8FC882-C850-0240-9D82-9D343B6AC9C3}" destId="{AB9AE064-0478-1642-84D5-D1DCD18616B6}" srcOrd="0" destOrd="0" parTransId="{AA6DE01C-C053-A94A-BBAF-329EEB1D1CEC}" sibTransId="{A052F076-FD66-4048-95A4-74E950E82071}"/>
    <dgm:cxn modelId="{6AA787D4-7001-9343-8423-030481E060B0}" srcId="{5E8FC882-C850-0240-9D82-9D343B6AC9C3}" destId="{4E490743-132B-2746-A6FD-9394BC485FF8}" srcOrd="1" destOrd="0" parTransId="{0A3287A3-4D3D-1546-A5E2-C99046ED29A2}" sibTransId="{52A7F8FC-282D-2F48-BA99-C48B4593F05D}"/>
    <dgm:cxn modelId="{A0BF38F7-7BFC-D34A-A19C-8DA46871E47B}" type="presOf" srcId="{4E490743-132B-2746-A6FD-9394BC485FF8}" destId="{DD427D95-9D6E-8E46-B947-F80F357A5AEC}" srcOrd="0" destOrd="0" presId="urn:microsoft.com/office/officeart/2005/8/layout/pyramid2"/>
    <dgm:cxn modelId="{56027429-52D8-444D-B13D-9C71E27B8D7E}" type="presOf" srcId="{AB9AE064-0478-1642-84D5-D1DCD18616B6}" destId="{856721B3-75B0-5245-9F0D-C719FFF536E3}" srcOrd="0" destOrd="0" presId="urn:microsoft.com/office/officeart/2005/8/layout/pyramid2"/>
    <dgm:cxn modelId="{256109D2-66CC-DB4D-8F78-D8E7094C8453}" type="presOf" srcId="{90632CED-DE91-A141-BC97-13910954B53A}" destId="{79D79735-8F43-2A4E-B8F6-14B21E6A1C8A}" srcOrd="0" destOrd="0" presId="urn:microsoft.com/office/officeart/2005/8/layout/pyramid2"/>
    <dgm:cxn modelId="{7AFB7EE2-F3FB-DA49-B19E-732DE24D1915}" srcId="{5E8FC882-C850-0240-9D82-9D343B6AC9C3}" destId="{0106FDD8-82E7-4F47-AFC1-D0B8DE7C6909}" srcOrd="3" destOrd="0" parTransId="{A7ACB81C-2020-BA4F-83E0-1F4DBD991232}" sibTransId="{74AEB9BA-71CF-AA42-98ED-11C8D41D5FE5}"/>
    <dgm:cxn modelId="{3A85117E-9062-2A44-99C2-9A74DA39AC9F}" srcId="{5E8FC882-C850-0240-9D82-9D343B6AC9C3}" destId="{90632CED-DE91-A141-BC97-13910954B53A}" srcOrd="2" destOrd="0" parTransId="{83354D65-A2BC-A548-917A-C996CF137E9E}" sibTransId="{13D4EA3A-1A92-6C4F-B203-069F8A69CE02}"/>
    <dgm:cxn modelId="{FB21E0E2-D8C1-8741-AB10-5B81B45CB37F}" type="presParOf" srcId="{8BEB7777-990E-DE45-A1B1-3DE4C06B3538}" destId="{FA08C78B-9AAF-B640-8386-77FC8484D1EA}" srcOrd="0" destOrd="0" presId="urn:microsoft.com/office/officeart/2005/8/layout/pyramid2"/>
    <dgm:cxn modelId="{FE1C4511-C7BA-8541-A183-0417058DA3C2}" type="presParOf" srcId="{8BEB7777-990E-DE45-A1B1-3DE4C06B3538}" destId="{FF5D475D-2BEA-004A-86F9-D7C18866D567}" srcOrd="1" destOrd="0" presId="urn:microsoft.com/office/officeart/2005/8/layout/pyramid2"/>
    <dgm:cxn modelId="{6C4EF3CE-5420-C94F-B9DA-A089B30A1095}" type="presParOf" srcId="{FF5D475D-2BEA-004A-86F9-D7C18866D567}" destId="{856721B3-75B0-5245-9F0D-C719FFF536E3}" srcOrd="0" destOrd="0" presId="urn:microsoft.com/office/officeart/2005/8/layout/pyramid2"/>
    <dgm:cxn modelId="{AEB03E2D-B3F3-084D-B739-0A1475729550}" type="presParOf" srcId="{FF5D475D-2BEA-004A-86F9-D7C18866D567}" destId="{FD1595B1-61EE-2249-BEC8-F676A3C9A153}" srcOrd="1" destOrd="0" presId="urn:microsoft.com/office/officeart/2005/8/layout/pyramid2"/>
    <dgm:cxn modelId="{895AD331-7054-AA40-AA5F-B8BA2FC5BB58}" type="presParOf" srcId="{FF5D475D-2BEA-004A-86F9-D7C18866D567}" destId="{DD427D95-9D6E-8E46-B947-F80F357A5AEC}" srcOrd="2" destOrd="0" presId="urn:microsoft.com/office/officeart/2005/8/layout/pyramid2"/>
    <dgm:cxn modelId="{8E61CD57-ECB8-784B-9656-DD92E4021552}" type="presParOf" srcId="{FF5D475D-2BEA-004A-86F9-D7C18866D567}" destId="{23B74442-57D9-8847-B25C-10BF49B4D792}" srcOrd="3" destOrd="0" presId="urn:microsoft.com/office/officeart/2005/8/layout/pyramid2"/>
    <dgm:cxn modelId="{BF312225-459D-B040-9D2B-436CAA011470}" type="presParOf" srcId="{FF5D475D-2BEA-004A-86F9-D7C18866D567}" destId="{79D79735-8F43-2A4E-B8F6-14B21E6A1C8A}" srcOrd="4" destOrd="0" presId="urn:microsoft.com/office/officeart/2005/8/layout/pyramid2"/>
    <dgm:cxn modelId="{019D157C-CA25-304A-8A15-9ED69DC028A7}" type="presParOf" srcId="{FF5D475D-2BEA-004A-86F9-D7C18866D567}" destId="{203FD013-69C7-3D43-AB64-6A5507720190}" srcOrd="5" destOrd="0" presId="urn:microsoft.com/office/officeart/2005/8/layout/pyramid2"/>
    <dgm:cxn modelId="{A66ED360-012E-AA4E-8E25-6A900D84A6C1}" type="presParOf" srcId="{FF5D475D-2BEA-004A-86F9-D7C18866D567}" destId="{F43E577D-D7DD-814D-8784-8320584A89EA}" srcOrd="6" destOrd="0" presId="urn:microsoft.com/office/officeart/2005/8/layout/pyramid2"/>
    <dgm:cxn modelId="{444A1D97-BC38-BF4B-852C-C38E9B235820}" type="presParOf" srcId="{FF5D475D-2BEA-004A-86F9-D7C18866D567}" destId="{B12A8EC3-308B-274F-B015-9B3F0DED8C62}" srcOrd="7"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8BD817C-7E63-1247-A402-D59137E24C41}">
      <dsp:nvSpPr>
        <dsp:cNvPr id="0" name=""/>
        <dsp:cNvSpPr/>
      </dsp:nvSpPr>
      <dsp:spPr>
        <a:xfrm rot="5400000">
          <a:off x="5065991" y="-2009198"/>
          <a:ext cx="1060272"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Interoperability: Early Days</a:t>
          </a:r>
          <a:endParaRPr lang="en-US" sz="2000" kern="1200" dirty="0"/>
        </a:p>
        <a:p>
          <a:pPr marL="228600" lvl="1" indent="-228600" algn="l" defTabSz="889000">
            <a:lnSpc>
              <a:spcPct val="90000"/>
            </a:lnSpc>
            <a:spcBef>
              <a:spcPct val="0"/>
            </a:spcBef>
            <a:spcAft>
              <a:spcPct val="15000"/>
            </a:spcAft>
            <a:buChar char="••"/>
          </a:pPr>
          <a:r>
            <a:rPr lang="en-US" sz="2000" kern="1200" dirty="0" smtClean="0"/>
            <a:t>Interchange vs. Interoperability</a:t>
          </a:r>
          <a:endParaRPr lang="en-US" sz="2000" kern="1200" dirty="0"/>
        </a:p>
        <a:p>
          <a:pPr marL="228600" lvl="1" indent="-228600" algn="l" defTabSz="889000">
            <a:lnSpc>
              <a:spcPct val="90000"/>
            </a:lnSpc>
            <a:spcBef>
              <a:spcPct val="0"/>
            </a:spcBef>
            <a:spcAft>
              <a:spcPct val="15000"/>
            </a:spcAft>
            <a:buChar char="••"/>
          </a:pPr>
          <a:r>
            <a:rPr lang="en-US" sz="2000" kern="1200" dirty="0" smtClean="0"/>
            <a:t>Abbot</a:t>
          </a:r>
          <a:endParaRPr lang="en-US" sz="2000" kern="1200" dirty="0"/>
        </a:p>
      </dsp:txBody>
      <dsp:txXfrm rot="5400000">
        <a:off x="5065991" y="-2009198"/>
        <a:ext cx="1060272" cy="5266944"/>
      </dsp:txXfrm>
    </dsp:sp>
    <dsp:sp modelId="{179855E5-4FDF-1C49-8943-F7F1123437E2}">
      <dsp:nvSpPr>
        <dsp:cNvPr id="0" name=""/>
        <dsp:cNvSpPr/>
      </dsp:nvSpPr>
      <dsp:spPr>
        <a:xfrm>
          <a:off x="0" y="2585"/>
          <a:ext cx="2962656" cy="12433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US" sz="3500" kern="1200" dirty="0" smtClean="0"/>
            <a:t>TEI</a:t>
          </a:r>
          <a:endParaRPr lang="en-US" sz="3500" kern="1200" dirty="0"/>
        </a:p>
      </dsp:txBody>
      <dsp:txXfrm>
        <a:off x="0" y="2585"/>
        <a:ext cx="2962656" cy="1243376"/>
      </dsp:txXfrm>
    </dsp:sp>
    <dsp:sp modelId="{D111EA19-E0F9-D746-B17C-1FABE65220BF}">
      <dsp:nvSpPr>
        <dsp:cNvPr id="0" name=""/>
        <dsp:cNvSpPr/>
      </dsp:nvSpPr>
      <dsp:spPr>
        <a:xfrm rot="5400000">
          <a:off x="5027143" y="-703652"/>
          <a:ext cx="1137968"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Deep interoperability</a:t>
          </a:r>
          <a:endParaRPr lang="en-US" sz="2000" kern="1200" dirty="0"/>
        </a:p>
        <a:p>
          <a:pPr marL="228600" lvl="1" indent="-228600" algn="l" defTabSz="889000" rtl="0">
            <a:lnSpc>
              <a:spcPct val="90000"/>
            </a:lnSpc>
            <a:spcBef>
              <a:spcPct val="0"/>
            </a:spcBef>
            <a:spcAft>
              <a:spcPct val="15000"/>
            </a:spcAft>
            <a:buChar char="••"/>
          </a:pPr>
          <a:r>
            <a:rPr lang="en-US" sz="2000" kern="1200" dirty="0" smtClean="0"/>
            <a:t>Text-mining as a production library service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TEI-Apex digitization benefit</a:t>
          </a:r>
          <a:endParaRPr lang="en-US" sz="2000" kern="1200" dirty="0"/>
        </a:p>
      </dsp:txBody>
      <dsp:txXfrm rot="5400000">
        <a:off x="5027143" y="-703652"/>
        <a:ext cx="1137968" cy="5266944"/>
      </dsp:txXfrm>
    </dsp:sp>
    <dsp:sp modelId="{AAAFB84A-8929-5641-AB66-9A857405E7E2}">
      <dsp:nvSpPr>
        <dsp:cNvPr id="0" name=""/>
        <dsp:cNvSpPr/>
      </dsp:nvSpPr>
      <dsp:spPr>
        <a:xfrm>
          <a:off x="0" y="1308130"/>
          <a:ext cx="2962656" cy="12433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dirty="0" smtClean="0"/>
            <a:t>MONK</a:t>
          </a:r>
          <a:endParaRPr lang="en-US" sz="3500" kern="1200" dirty="0"/>
        </a:p>
      </dsp:txBody>
      <dsp:txXfrm>
        <a:off x="0" y="1308130"/>
        <a:ext cx="2962656" cy="1243376"/>
      </dsp:txXfrm>
    </dsp:sp>
    <dsp:sp modelId="{E800D469-9A4D-0048-8987-78DD8C30546F}">
      <dsp:nvSpPr>
        <dsp:cNvPr id="0" name=""/>
        <dsp:cNvSpPr/>
      </dsp:nvSpPr>
      <dsp:spPr>
        <a:xfrm rot="5400000">
          <a:off x="5069030" y="601892"/>
          <a:ext cx="1054194"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What’s a “Very Large” Collection?</a:t>
          </a:r>
          <a:endParaRPr lang="en-US" sz="2000" kern="1200" dirty="0"/>
        </a:p>
        <a:p>
          <a:pPr marL="228600" lvl="1" indent="-228600" algn="l" defTabSz="889000" rtl="0">
            <a:lnSpc>
              <a:spcPct val="90000"/>
            </a:lnSpc>
            <a:spcBef>
              <a:spcPct val="0"/>
            </a:spcBef>
            <a:spcAft>
              <a:spcPct val="15000"/>
            </a:spcAft>
            <a:buChar char="••"/>
          </a:pPr>
          <a:r>
            <a:rPr lang="en-US" sz="2000" kern="1200" dirty="0" smtClean="0"/>
            <a:t>Google Books Research Centers</a:t>
          </a:r>
          <a:endParaRPr lang="en-US" sz="2000" kern="1200" dirty="0"/>
        </a:p>
        <a:p>
          <a:pPr marL="228600" lvl="1" indent="-228600" algn="l" defTabSz="889000" rtl="0">
            <a:lnSpc>
              <a:spcPct val="90000"/>
            </a:lnSpc>
            <a:spcBef>
              <a:spcPct val="0"/>
            </a:spcBef>
            <a:spcAft>
              <a:spcPct val="15000"/>
            </a:spcAft>
            <a:buChar char="••"/>
          </a:pPr>
          <a:r>
            <a:rPr lang="en-US" sz="2000" kern="1200" dirty="0" err="1" smtClean="0"/>
            <a:t>HathiTrust</a:t>
          </a:r>
          <a:r>
            <a:rPr lang="en-US" sz="2000" kern="1200" dirty="0" smtClean="0"/>
            <a:t> Research Committee and its RFP</a:t>
          </a:r>
          <a:endParaRPr lang="en-US" sz="2000" kern="1200" dirty="0"/>
        </a:p>
      </dsp:txBody>
      <dsp:txXfrm rot="5400000">
        <a:off x="5069030" y="601892"/>
        <a:ext cx="1054194" cy="5266944"/>
      </dsp:txXfrm>
    </dsp:sp>
    <dsp:sp modelId="{55EECA88-E8EB-F349-BA1B-1D10C8E848F7}">
      <dsp:nvSpPr>
        <dsp:cNvPr id="0" name=""/>
        <dsp:cNvSpPr/>
      </dsp:nvSpPr>
      <dsp:spPr>
        <a:xfrm>
          <a:off x="0" y="2613676"/>
          <a:ext cx="2962656" cy="12433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US" sz="3500" kern="1200" smtClean="0"/>
            <a:t>Mass</a:t>
          </a:r>
          <a:r>
            <a:rPr lang="en-US" sz="3500" kern="1200" dirty="0" smtClean="0"/>
            <a:t>-Digitization</a:t>
          </a:r>
          <a:endParaRPr lang="en-US" sz="3500" kern="1200"/>
        </a:p>
      </dsp:txBody>
      <dsp:txXfrm>
        <a:off x="0" y="2613676"/>
        <a:ext cx="2962656" cy="1243376"/>
      </dsp:txXfrm>
    </dsp:sp>
    <dsp:sp modelId="{C1316BD2-4990-C843-875A-2420E3590B42}">
      <dsp:nvSpPr>
        <dsp:cNvPr id="0" name=""/>
        <dsp:cNvSpPr/>
      </dsp:nvSpPr>
      <dsp:spPr>
        <a:xfrm rot="5400000">
          <a:off x="5098777" y="1907438"/>
          <a:ext cx="994701" cy="526694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Leadership vs. Recognition </a:t>
          </a:r>
          <a:r>
            <a:rPr lang="en-US" sz="2000" kern="1200" dirty="0" err="1" smtClean="0"/>
            <a:t>wrt</a:t>
          </a:r>
          <a:r>
            <a:rPr lang="en-US" sz="2000" kern="1200" dirty="0" smtClean="0"/>
            <a:t> TEI</a:t>
          </a:r>
          <a:endParaRPr lang="en-US" sz="2000" kern="1200" dirty="0"/>
        </a:p>
        <a:p>
          <a:pPr marL="228600" lvl="1" indent="-228600" algn="l" defTabSz="889000" rtl="0">
            <a:lnSpc>
              <a:spcPct val="90000"/>
            </a:lnSpc>
            <a:spcBef>
              <a:spcPct val="0"/>
            </a:spcBef>
            <a:spcAft>
              <a:spcPct val="15000"/>
            </a:spcAft>
            <a:buChar char="••"/>
          </a:pPr>
          <a:r>
            <a:rPr lang="en-US" sz="2000" kern="1200" dirty="0" smtClean="0"/>
            <a:t>Ontology SIG</a:t>
          </a:r>
          <a:endParaRPr lang="en-US" sz="2000" kern="1200" dirty="0"/>
        </a:p>
        <a:p>
          <a:pPr marL="228600" lvl="1" indent="-228600" algn="l" defTabSz="889000" rtl="0">
            <a:lnSpc>
              <a:spcPct val="90000"/>
            </a:lnSpc>
            <a:spcBef>
              <a:spcPct val="0"/>
            </a:spcBef>
            <a:spcAft>
              <a:spcPct val="15000"/>
            </a:spcAft>
            <a:buChar char="••"/>
          </a:pPr>
          <a:r>
            <a:rPr lang="en-US" sz="2000" kern="1200" dirty="0" smtClean="0"/>
            <a:t>TEI and ISWC</a:t>
          </a:r>
          <a:endParaRPr lang="en-US" sz="2000" kern="1200" dirty="0"/>
        </a:p>
      </dsp:txBody>
      <dsp:txXfrm rot="5400000">
        <a:off x="5098777" y="1907438"/>
        <a:ext cx="994701" cy="5266944"/>
      </dsp:txXfrm>
    </dsp:sp>
    <dsp:sp modelId="{24468999-D084-9D46-A56B-465818693E8C}">
      <dsp:nvSpPr>
        <dsp:cNvPr id="0" name=""/>
        <dsp:cNvSpPr/>
      </dsp:nvSpPr>
      <dsp:spPr>
        <a:xfrm>
          <a:off x="0" y="3919222"/>
          <a:ext cx="2962656" cy="12433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US" sz="3500" kern="1200" dirty="0" smtClean="0"/>
            <a:t>Semantic Web</a:t>
          </a:r>
          <a:endParaRPr lang="en-US" sz="3500" kern="1200" dirty="0"/>
        </a:p>
      </dsp:txBody>
      <dsp:txXfrm>
        <a:off x="0" y="3919222"/>
        <a:ext cx="2962656" cy="124337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E1DEE4-F679-AA49-9D29-B5E9DB2963D3}">
      <dsp:nvSpPr>
        <dsp:cNvPr id="0" name=""/>
        <dsp:cNvSpPr/>
      </dsp:nvSpPr>
      <dsp:spPr>
        <a:xfrm>
          <a:off x="2669976" y="1526976"/>
          <a:ext cx="3804046" cy="3804046"/>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lvl="0" algn="ctr" defTabSz="1422400" rtl="0">
            <a:lnSpc>
              <a:spcPct val="90000"/>
            </a:lnSpc>
            <a:spcBef>
              <a:spcPct val="0"/>
            </a:spcBef>
            <a:spcAft>
              <a:spcPct val="35000"/>
            </a:spcAft>
          </a:pPr>
          <a:r>
            <a:rPr lang="en-US" sz="3200" kern="1200" dirty="0" smtClean="0"/>
            <a:t>Interchange: some meanings</a:t>
          </a:r>
          <a:endParaRPr lang="en-US" sz="3200" kern="1200" dirty="0"/>
        </a:p>
      </dsp:txBody>
      <dsp:txXfrm>
        <a:off x="2669976" y="1526976"/>
        <a:ext cx="3804046" cy="3804046"/>
      </dsp:txXfrm>
    </dsp:sp>
    <dsp:sp modelId="{3217E347-9F7C-6241-9CD3-005A5A1F8CC7}">
      <dsp:nvSpPr>
        <dsp:cNvPr id="0" name=""/>
        <dsp:cNvSpPr/>
      </dsp:nvSpPr>
      <dsp:spPr>
        <a:xfrm>
          <a:off x="3620988" y="679"/>
          <a:ext cx="1902023" cy="190202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the activity of reciprocating or exchanging (especially information)</a:t>
          </a:r>
          <a:endParaRPr lang="en-US" sz="1800" kern="1200" dirty="0"/>
        </a:p>
      </dsp:txBody>
      <dsp:txXfrm>
        <a:off x="3620988" y="679"/>
        <a:ext cx="1902023" cy="1902023"/>
      </dsp:txXfrm>
    </dsp:sp>
    <dsp:sp modelId="{AAB73055-FE3D-D749-A8F5-D983CE7C4593}">
      <dsp:nvSpPr>
        <dsp:cNvPr id="0" name=""/>
        <dsp:cNvSpPr/>
      </dsp:nvSpPr>
      <dsp:spPr>
        <a:xfrm>
          <a:off x="6098297" y="2477988"/>
          <a:ext cx="1902023" cy="190202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substitute: put in the place of another</a:t>
          </a:r>
          <a:endParaRPr lang="en-US" sz="1800" kern="1200" dirty="0"/>
        </a:p>
      </dsp:txBody>
      <dsp:txXfrm>
        <a:off x="6098297" y="2477988"/>
        <a:ext cx="1902023" cy="1902023"/>
      </dsp:txXfrm>
    </dsp:sp>
    <dsp:sp modelId="{89C20CB7-3FDF-2746-8467-1C0F599F9530}">
      <dsp:nvSpPr>
        <dsp:cNvPr id="0" name=""/>
        <dsp:cNvSpPr/>
      </dsp:nvSpPr>
      <dsp:spPr>
        <a:xfrm>
          <a:off x="3620988" y="4955297"/>
          <a:ext cx="1902023" cy="190202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a junction of highways on different levels</a:t>
          </a:r>
          <a:endParaRPr lang="en-US" sz="1800" kern="1200" dirty="0"/>
        </a:p>
      </dsp:txBody>
      <dsp:txXfrm>
        <a:off x="3620988" y="4955297"/>
        <a:ext cx="1902023" cy="1902023"/>
      </dsp:txXfrm>
    </dsp:sp>
    <dsp:sp modelId="{33E96F2E-3004-444C-A629-DE5159995D59}">
      <dsp:nvSpPr>
        <dsp:cNvPr id="0" name=""/>
        <dsp:cNvSpPr/>
      </dsp:nvSpPr>
      <dsp:spPr>
        <a:xfrm>
          <a:off x="1143679" y="2477988"/>
          <a:ext cx="1902023" cy="190202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a team position in Australian rules football, also known as "the bench"</a:t>
          </a:r>
          <a:endParaRPr lang="en-US" sz="1800" kern="1200" dirty="0"/>
        </a:p>
      </dsp:txBody>
      <dsp:txXfrm>
        <a:off x="1143679" y="2477988"/>
        <a:ext cx="1902023" cy="190202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08C78B-9AAF-B640-8386-77FC8484D1EA}">
      <dsp:nvSpPr>
        <dsp:cNvPr id="0" name=""/>
        <dsp:cNvSpPr/>
      </dsp:nvSpPr>
      <dsp:spPr>
        <a:xfrm>
          <a:off x="628649" y="0"/>
          <a:ext cx="6858000" cy="6858000"/>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56721B3-75B0-5245-9F0D-C719FFF536E3}">
      <dsp:nvSpPr>
        <dsp:cNvPr id="0" name=""/>
        <dsp:cNvSpPr/>
      </dsp:nvSpPr>
      <dsp:spPr>
        <a:xfrm>
          <a:off x="4057649" y="686469"/>
          <a:ext cx="4457700" cy="121890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Circulate information efficiently in response to demands and requirements</a:t>
          </a:r>
          <a:endParaRPr lang="en-US" sz="2400" kern="1200" dirty="0"/>
        </a:p>
      </dsp:txBody>
      <dsp:txXfrm>
        <a:off x="4057649" y="686469"/>
        <a:ext cx="4457700" cy="1218902"/>
      </dsp:txXfrm>
    </dsp:sp>
    <dsp:sp modelId="{DD427D95-9D6E-8E46-B947-F80F357A5AEC}">
      <dsp:nvSpPr>
        <dsp:cNvPr id="0" name=""/>
        <dsp:cNvSpPr/>
      </dsp:nvSpPr>
      <dsp:spPr>
        <a:xfrm>
          <a:off x="4057649" y="2057734"/>
          <a:ext cx="4457700" cy="121890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Work together effectively</a:t>
          </a:r>
          <a:endParaRPr lang="en-US" sz="2400" kern="1200" dirty="0"/>
        </a:p>
      </dsp:txBody>
      <dsp:txXfrm>
        <a:off x="4057649" y="2057734"/>
        <a:ext cx="4457700" cy="1218902"/>
      </dsp:txXfrm>
    </dsp:sp>
    <dsp:sp modelId="{79D79735-8F43-2A4E-B8F6-14B21E6A1C8A}">
      <dsp:nvSpPr>
        <dsp:cNvPr id="0" name=""/>
        <dsp:cNvSpPr/>
      </dsp:nvSpPr>
      <dsp:spPr>
        <a:xfrm>
          <a:off x="4057649" y="3429000"/>
          <a:ext cx="4457700" cy="121890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Exchange and use information</a:t>
          </a:r>
        </a:p>
      </dsp:txBody>
      <dsp:txXfrm>
        <a:off x="4057649" y="3429000"/>
        <a:ext cx="4457700" cy="1218902"/>
      </dsp:txXfrm>
    </dsp:sp>
    <dsp:sp modelId="{F43E577D-D7DD-814D-8784-8320584A89EA}">
      <dsp:nvSpPr>
        <dsp:cNvPr id="0" name=""/>
        <dsp:cNvSpPr/>
      </dsp:nvSpPr>
      <dsp:spPr>
        <a:xfrm>
          <a:off x="4057649" y="4800265"/>
          <a:ext cx="4457700" cy="1218902"/>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Communicate</a:t>
          </a:r>
        </a:p>
      </dsp:txBody>
      <dsp:txXfrm>
        <a:off x="4057649" y="4800265"/>
        <a:ext cx="4457700" cy="12189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80261-1FEF-8F48-BED3-F61A5F3492A6}" type="datetimeFigureOut">
              <a:rPr lang="en-US" smtClean="0"/>
              <a:pPr/>
              <a:t>11/12/09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FC308-8A2B-D041-B2DE-895D6B6A185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9FC308-8A2B-D041-B2DE-895D6B6A1856}"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0E9EB2-E0B9-3241-8FA4-08DA773A32C1}" type="datetimeFigureOut">
              <a:rPr lang="en-US" smtClean="0"/>
              <a:pPr/>
              <a:t>11/12/09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E9EB2-E0B9-3241-8FA4-08DA773A32C1}" type="datetimeFigureOut">
              <a:rPr lang="en-US" smtClean="0"/>
              <a:pPr/>
              <a:t>11/12/09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E9EB2-E0B9-3241-8FA4-08DA773A32C1}" type="datetimeFigureOut">
              <a:rPr lang="en-US" smtClean="0"/>
              <a:pPr/>
              <a:t>11/12/09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E9EB2-E0B9-3241-8FA4-08DA773A32C1}" type="datetimeFigureOut">
              <a:rPr lang="en-US" smtClean="0"/>
              <a:pPr/>
              <a:t>11/12/09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0E9EB2-E0B9-3241-8FA4-08DA773A32C1}" type="datetimeFigureOut">
              <a:rPr lang="en-US" smtClean="0"/>
              <a:pPr/>
              <a:t>11/12/09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0E9EB2-E0B9-3241-8FA4-08DA773A32C1}" type="datetimeFigureOut">
              <a:rPr lang="en-US" smtClean="0"/>
              <a:pPr/>
              <a:t>11/12/09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0E9EB2-E0B9-3241-8FA4-08DA773A32C1}" type="datetimeFigureOut">
              <a:rPr lang="en-US" smtClean="0"/>
              <a:pPr/>
              <a:t>11/12/09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0E9EB2-E0B9-3241-8FA4-08DA773A32C1}" type="datetimeFigureOut">
              <a:rPr lang="en-US" smtClean="0"/>
              <a:pPr/>
              <a:t>11/12/09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E9EB2-E0B9-3241-8FA4-08DA773A32C1}" type="datetimeFigureOut">
              <a:rPr lang="en-US" smtClean="0"/>
              <a:pPr/>
              <a:t>11/12/09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E9EB2-E0B9-3241-8FA4-08DA773A32C1}" type="datetimeFigureOut">
              <a:rPr lang="en-US" smtClean="0"/>
              <a:pPr/>
              <a:t>11/12/09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E9EB2-E0B9-3241-8FA4-08DA773A32C1}" type="datetimeFigureOut">
              <a:rPr lang="en-US" smtClean="0"/>
              <a:pPr/>
              <a:t>11/12/09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E9DAA-6053-B147-8816-6D4AEBC44DA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E9EB2-E0B9-3241-8FA4-08DA773A32C1}" type="datetimeFigureOut">
              <a:rPr lang="en-US" smtClean="0"/>
              <a:pPr/>
              <a:t>11/12/09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E9DAA-6053-B147-8816-6D4AEBC44DA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monk.library.illinois.edu/cic/public/" TargetMode="External"/><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boratorium.net/" TargetMode="Externa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monkproject.org/downloads/" TargetMode="Externa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orphadorner.northwestern.edu/morphadorner/" TargetMode="Externa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hyperlink" Target="http://monkproject.org/" TargetMode="External"/><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04093"/>
            <a:ext cx="7772400" cy="1470025"/>
          </a:xfrm>
        </p:spPr>
        <p:txBody>
          <a:bodyPr>
            <a:normAutofit fontScale="90000"/>
          </a:bodyPr>
          <a:lstStyle/>
          <a:p>
            <a:r>
              <a:rPr lang="en-US" b="1" dirty="0" smtClean="0"/>
              <a:t>Computational Work with Very Large Text Collections</a:t>
            </a:r>
            <a:br>
              <a:rPr lang="en-US" b="1" dirty="0" smtClean="0"/>
            </a:br>
            <a:endParaRPr lang="en-US" dirty="0"/>
          </a:p>
        </p:txBody>
      </p:sp>
      <p:sp>
        <p:nvSpPr>
          <p:cNvPr id="3" name="Subtitle 2"/>
          <p:cNvSpPr>
            <a:spLocks noGrp="1"/>
          </p:cNvSpPr>
          <p:nvPr>
            <p:ph type="subTitle" idx="1"/>
          </p:nvPr>
        </p:nvSpPr>
        <p:spPr>
          <a:xfrm>
            <a:off x="1025279" y="2174118"/>
            <a:ext cx="6704981" cy="1752600"/>
          </a:xfrm>
        </p:spPr>
        <p:txBody>
          <a:bodyPr/>
          <a:lstStyle/>
          <a:p>
            <a:r>
              <a:rPr lang="en-US" dirty="0">
                <a:solidFill>
                  <a:schemeClr val="tx1"/>
                </a:solidFill>
              </a:rPr>
              <a:t>Google Books, </a:t>
            </a:r>
            <a:r>
              <a:rPr lang="en-US" dirty="0" err="1">
                <a:solidFill>
                  <a:schemeClr val="tx1"/>
                </a:solidFill>
              </a:rPr>
              <a:t>HathiTrust</a:t>
            </a:r>
            <a:r>
              <a:rPr lang="en-US" dirty="0">
                <a:solidFill>
                  <a:schemeClr val="tx1"/>
                </a:solidFill>
              </a:rPr>
              <a:t>, the Open Content Alliance, and the Future of TEI</a:t>
            </a:r>
          </a:p>
          <a:p>
            <a:endParaRPr lang="en-US" dirty="0"/>
          </a:p>
        </p:txBody>
      </p:sp>
      <p:sp>
        <p:nvSpPr>
          <p:cNvPr id="4" name="TextBox 3"/>
          <p:cNvSpPr txBox="1"/>
          <p:nvPr/>
        </p:nvSpPr>
        <p:spPr>
          <a:xfrm>
            <a:off x="685800" y="3539346"/>
            <a:ext cx="3005450" cy="830997"/>
          </a:xfrm>
          <a:prstGeom prst="rect">
            <a:avLst/>
          </a:prstGeom>
          <a:noFill/>
        </p:spPr>
        <p:txBody>
          <a:bodyPr wrap="none" rtlCol="0">
            <a:spAutoFit/>
          </a:bodyPr>
          <a:lstStyle/>
          <a:p>
            <a:r>
              <a:rPr lang="en-US" sz="2400" dirty="0" smtClean="0"/>
              <a:t>John Unsworth</a:t>
            </a:r>
          </a:p>
          <a:p>
            <a:r>
              <a:rPr lang="en-US" sz="2400" dirty="0" err="1" smtClean="0"/>
              <a:t>unsworth@illinois.edu</a:t>
            </a:r>
            <a:endParaRPr lang="en-US" sz="2400" dirty="0" smtClean="0"/>
          </a:p>
        </p:txBody>
      </p:sp>
      <p:sp>
        <p:nvSpPr>
          <p:cNvPr id="5" name="Rectangle 4"/>
          <p:cNvSpPr/>
          <p:nvPr/>
        </p:nvSpPr>
        <p:spPr>
          <a:xfrm>
            <a:off x="685800" y="4370343"/>
            <a:ext cx="3691970" cy="1938992"/>
          </a:xfrm>
          <a:prstGeom prst="rect">
            <a:avLst/>
          </a:prstGeom>
        </p:spPr>
        <p:txBody>
          <a:bodyPr wrap="square">
            <a:spAutoFit/>
          </a:bodyPr>
          <a:lstStyle/>
          <a:p>
            <a:r>
              <a:rPr lang="en-US" sz="2400" dirty="0" smtClean="0">
                <a:solidFill>
                  <a:schemeClr val="bg1">
                    <a:lumMod val="50000"/>
                  </a:schemeClr>
                </a:solidFill>
              </a:rPr>
              <a:t>Text Encoding Initiative Consortium</a:t>
            </a:r>
          </a:p>
          <a:p>
            <a:r>
              <a:rPr lang="en-US" sz="2400" dirty="0" smtClean="0">
                <a:solidFill>
                  <a:schemeClr val="bg1">
                    <a:lumMod val="50000"/>
                  </a:schemeClr>
                </a:solidFill>
              </a:rPr>
              <a:t>Annual Members’ Meeting</a:t>
            </a:r>
          </a:p>
          <a:p>
            <a:r>
              <a:rPr lang="en-US" sz="2400" dirty="0" smtClean="0">
                <a:solidFill>
                  <a:schemeClr val="bg1">
                    <a:lumMod val="50000"/>
                  </a:schemeClr>
                </a:solidFill>
              </a:rPr>
              <a:t>Ann Arbor, Michigan</a:t>
            </a:r>
          </a:p>
          <a:p>
            <a:r>
              <a:rPr lang="en-US" sz="2400" dirty="0" smtClean="0">
                <a:solidFill>
                  <a:schemeClr val="bg1">
                    <a:lumMod val="50000"/>
                  </a:schemeClr>
                </a:solidFill>
              </a:rPr>
              <a:t>November 13, 2009</a:t>
            </a:r>
            <a:endParaRPr lang="en-US" sz="2400" dirty="0">
              <a:solidFill>
                <a:schemeClr val="bg1">
                  <a:lumMod val="50000"/>
                </a:schemeClr>
              </a:solidFill>
            </a:endParaRPr>
          </a:p>
        </p:txBody>
      </p:sp>
      <p:pic>
        <p:nvPicPr>
          <p:cNvPr id="6" name="Picture 5"/>
          <p:cNvPicPr>
            <a:picLocks noChangeAspect="1"/>
          </p:cNvPicPr>
          <p:nvPr/>
        </p:nvPicPr>
        <p:blipFill>
          <a:blip r:embed="rId2"/>
          <a:srcRect l="3473" t="11261" r="3382" b="6511"/>
          <a:stretch>
            <a:fillRect/>
          </a:stretch>
        </p:blipFill>
        <p:spPr>
          <a:xfrm>
            <a:off x="4129282" y="3539346"/>
            <a:ext cx="4817900" cy="3191901"/>
          </a:xfrm>
          <a:prstGeom prst="rect">
            <a:avLst/>
          </a:prstGeom>
        </p:spPr>
      </p:pic>
      <p:sp>
        <p:nvSpPr>
          <p:cNvPr id="7" name="TextBox 6"/>
          <p:cNvSpPr txBox="1"/>
          <p:nvPr/>
        </p:nvSpPr>
        <p:spPr>
          <a:xfrm>
            <a:off x="4167720" y="6488668"/>
            <a:ext cx="4779462" cy="276999"/>
          </a:xfrm>
          <a:prstGeom prst="rect">
            <a:avLst/>
          </a:prstGeom>
          <a:noFill/>
        </p:spPr>
        <p:txBody>
          <a:bodyPr wrap="square" rtlCol="0">
            <a:spAutoFit/>
          </a:bodyPr>
          <a:lstStyle/>
          <a:p>
            <a:r>
              <a:rPr lang="en-US" sz="1200" dirty="0" smtClean="0"/>
              <a:t>http://www.newyorker.com/reporting/2007/02/05/070205fa_fact_toobin</a:t>
            </a:r>
            <a:endParaRPr lang="en-US"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30000"/>
          </a:blip>
          <a:stretch>
            <a:fillRect/>
          </a:stretch>
        </p:blipFill>
        <p:spPr>
          <a:xfrm>
            <a:off x="324279" y="0"/>
            <a:ext cx="8606913" cy="6912455"/>
          </a:xfrm>
          <a:prstGeom prst="rect">
            <a:avLst/>
          </a:prstGeom>
        </p:spPr>
      </p:pic>
      <p:sp>
        <p:nvSpPr>
          <p:cNvPr id="2" name="Title 1"/>
          <p:cNvSpPr>
            <a:spLocks noGrp="1"/>
          </p:cNvSpPr>
          <p:nvPr>
            <p:ph type="title"/>
          </p:nvPr>
        </p:nvSpPr>
        <p:spPr>
          <a:xfrm>
            <a:off x="0" y="250078"/>
            <a:ext cx="9144000" cy="6546064"/>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4000" b="1" dirty="0" smtClean="0"/>
              <a:t>150,000,000 Words</a:t>
            </a:r>
            <a:br>
              <a:rPr lang="en-US" sz="4000" b="1" dirty="0" smtClean="0"/>
            </a:br>
            <a:r>
              <a:rPr lang="en-US" sz="4000" b="1" dirty="0" smtClean="0"/>
              <a:t>From 1500 Texts by 800 Authors</a:t>
            </a:r>
            <a:br>
              <a:rPr lang="en-US" sz="4000" b="1" dirty="0" smtClean="0"/>
            </a:br>
            <a:r>
              <a:rPr lang="en-US" sz="4000" b="1" dirty="0" smtClean="0"/>
              <a:t>1600-1900</a:t>
            </a:r>
            <a:br>
              <a:rPr lang="en-US" sz="4000" b="1" dirty="0" smtClean="0"/>
            </a:br>
            <a:r>
              <a:rPr lang="en-US" sz="4000" b="1" dirty="0" smtClean="0"/>
              <a:t>British and American</a:t>
            </a:r>
            <a:br>
              <a:rPr lang="en-US" sz="4000" b="1" dirty="0" smtClean="0"/>
            </a:br>
            <a:r>
              <a:rPr lang="en-US" sz="4000" b="1" dirty="0" smtClean="0"/>
              <a:t>Fiction, Non-Fiction, Poetry, Drama</a:t>
            </a:r>
            <a:br>
              <a:rPr lang="en-US" sz="4000" b="1" dirty="0" smtClean="0"/>
            </a:br>
            <a:r>
              <a:rPr lang="en-US" sz="4000" b="1" dirty="0" smtClean="0"/>
              <a:t>Uniform TEI-A XML, POS-tagged</a:t>
            </a:r>
            <a:br>
              <a:rPr lang="en-US" sz="4000" b="1" dirty="0" smtClean="0"/>
            </a:br>
            <a:r>
              <a:rPr lang="en-US" sz="4000" b="1" dirty="0" smtClean="0"/>
              <a:t>Available for Text-Mining</a:t>
            </a:r>
            <a:br>
              <a:rPr lang="en-US" sz="4000" b="1" dirty="0" smtClean="0"/>
            </a:br>
            <a:r>
              <a:rPr lang="en-US" sz="4000" b="1" dirty="0" smtClean="0"/>
              <a:t>Under </a:t>
            </a:r>
            <a:r>
              <a:rPr lang="en-US" sz="4000" b="1" dirty="0" err="1" smtClean="0"/>
              <a:t>InCommon</a:t>
            </a:r>
            <a:r>
              <a:rPr lang="en-US" sz="4000" b="1" dirty="0" smtClean="0"/>
              <a:t> Authentication</a:t>
            </a:r>
            <a:br>
              <a:rPr lang="en-US" sz="4000" b="1" dirty="0" smtClean="0"/>
            </a:br>
            <a:r>
              <a:rPr lang="en-US" sz="4000" b="1" dirty="0" smtClean="0"/>
              <a:t>To 50,000 Faculty and 385,000 Students</a:t>
            </a:r>
            <a:br>
              <a:rPr lang="en-US" sz="4000" b="1" dirty="0" smtClean="0"/>
            </a:br>
            <a:r>
              <a:rPr lang="en-US" sz="4000" b="1" dirty="0" smtClean="0"/>
              <a:t>in 14 Universities</a:t>
            </a:r>
            <a:br>
              <a:rPr lang="en-US" sz="4000" b="1" dirty="0" smtClean="0"/>
            </a:br>
            <a:r>
              <a:rPr lang="en-US" sz="4000" b="1" dirty="0" smtClean="0"/>
              <a:t>As a Library Service</a:t>
            </a:r>
            <a:br>
              <a:rPr lang="en-US" sz="4000" b="1" dirty="0" smtClean="0"/>
            </a:br>
            <a:r>
              <a:rPr lang="en-US" sz="4000" b="1" dirty="0" smtClean="0"/>
              <a:t>Later this month… </a:t>
            </a:r>
            <a:endParaRPr lang="en-US" b="1"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Picture 3">
            <a:hlinkClick r:id="rId3"/>
          </p:cNvPr>
          <p:cNvPicPr>
            <a:picLocks noChangeAspect="1"/>
          </p:cNvPicPr>
          <p:nvPr/>
        </p:nvPicPr>
        <p:blipFill>
          <a:blip r:embed="rId4"/>
          <a:stretch>
            <a:fillRect/>
          </a:stretch>
        </p:blipFill>
        <p:spPr>
          <a:xfrm>
            <a:off x="7727133" y="5566268"/>
            <a:ext cx="850900" cy="914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apex.tei.jpg"/>
          <p:cNvPicPr>
            <a:picLocks noChangeAspect="1"/>
          </p:cNvPicPr>
          <p:nvPr/>
        </p:nvPicPr>
        <p:blipFill>
          <a:blip r:embed="rId2"/>
          <a:stretch>
            <a:fillRect/>
          </a:stretch>
        </p:blipFill>
        <p:spPr>
          <a:xfrm>
            <a:off x="274620" y="2196619"/>
            <a:ext cx="8530502" cy="4428160"/>
          </a:xfrm>
          <a:prstGeom prst="rect">
            <a:avLst/>
          </a:prstGeom>
        </p:spPr>
      </p:pic>
      <p:sp>
        <p:nvSpPr>
          <p:cNvPr id="3" name="TextBox 2"/>
          <p:cNvSpPr txBox="1"/>
          <p:nvPr/>
        </p:nvSpPr>
        <p:spPr>
          <a:xfrm>
            <a:off x="274620" y="308494"/>
            <a:ext cx="8324430" cy="1938992"/>
          </a:xfrm>
          <a:prstGeom prst="rect">
            <a:avLst/>
          </a:prstGeom>
          <a:noFill/>
        </p:spPr>
        <p:txBody>
          <a:bodyPr wrap="square" rtlCol="0">
            <a:spAutoFit/>
          </a:bodyPr>
          <a:lstStyle/>
          <a:p>
            <a:r>
              <a:rPr lang="en-US" sz="2400" dirty="0" err="1" smtClean="0"/>
              <a:t>AccessTEI</a:t>
            </a:r>
            <a:r>
              <a:rPr lang="en-US" sz="2400" dirty="0" smtClean="0"/>
              <a:t> will produce texts in TEI-</a:t>
            </a:r>
            <a:r>
              <a:rPr lang="en-US" sz="2400" dirty="0" err="1" smtClean="0"/>
              <a:t>Tite</a:t>
            </a:r>
            <a:r>
              <a:rPr lang="en-US" sz="2400" dirty="0" smtClean="0"/>
              <a:t>. TEI-A and TEI-</a:t>
            </a:r>
            <a:r>
              <a:rPr lang="en-US" sz="2400" dirty="0" err="1" smtClean="0"/>
              <a:t>Tite</a:t>
            </a:r>
            <a:r>
              <a:rPr lang="en-US" sz="2400" dirty="0" smtClean="0"/>
              <a:t> are closely related. </a:t>
            </a:r>
            <a:r>
              <a:rPr lang="en-US" sz="2400" dirty="0" err="1" smtClean="0"/>
              <a:t>AccessTEI</a:t>
            </a:r>
            <a:r>
              <a:rPr lang="en-US" sz="2400" dirty="0" smtClean="0"/>
              <a:t>, plus Abbot, plus </a:t>
            </a:r>
            <a:r>
              <a:rPr lang="en-US" sz="2400" dirty="0" err="1" smtClean="0"/>
              <a:t>Morphadorner</a:t>
            </a:r>
            <a:r>
              <a:rPr lang="en-US" sz="2400" dirty="0" smtClean="0"/>
              <a:t> will make it relatively easy to prepare locally held materials in formats that will interoperate (not merely interchange) with other collections.</a:t>
            </a:r>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 name="Chart 1"/>
          <p:cNvGraphicFramePr/>
          <p:nvPr/>
        </p:nvGraphicFramePr>
        <p:xfrm>
          <a:off x="1144632" y="1369126"/>
          <a:ext cx="7151976" cy="509710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a:xfrm>
            <a:off x="214425" y="274638"/>
            <a:ext cx="8472375" cy="1143000"/>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What’s a “Very Large Collection”?</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5" name="TextBox 4"/>
          <p:cNvSpPr txBox="1"/>
          <p:nvPr/>
        </p:nvSpPr>
        <p:spPr>
          <a:xfrm>
            <a:off x="1408312" y="6143067"/>
            <a:ext cx="5547800" cy="646331"/>
          </a:xfrm>
          <a:prstGeom prst="rect">
            <a:avLst/>
          </a:prstGeom>
          <a:noFill/>
        </p:spPr>
        <p:txBody>
          <a:bodyPr wrap="none" rtlCol="0">
            <a:spAutoFit/>
          </a:bodyPr>
          <a:lstStyle/>
          <a:p>
            <a:r>
              <a:rPr lang="en-US" dirty="0" smtClean="0"/>
              <a:t>Google Books = 10,000,000 volumes as of October, 2009</a:t>
            </a:r>
          </a:p>
          <a:p>
            <a:r>
              <a:rPr lang="en-US" dirty="0" err="1" smtClean="0"/>
              <a:t>HathiTrust</a:t>
            </a:r>
            <a:r>
              <a:rPr lang="en-US" dirty="0" smtClean="0"/>
              <a:t> = 4,587,975 volumes as of November 12, 2009</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(we’re going to need faceted browsing)</a:t>
            </a:r>
            <a:endParaRPr lang="en-US" dirty="0"/>
          </a:p>
        </p:txBody>
      </p:sp>
      <p:pic>
        <p:nvPicPr>
          <p:cNvPr id="4" name="Content Placeholder 3" descr="flamenco.jpg"/>
          <p:cNvPicPr>
            <a:picLocks noGrp="1" noChangeAspect="1"/>
          </p:cNvPicPr>
          <p:nvPr>
            <p:ph idx="1"/>
          </p:nvPr>
        </p:nvPicPr>
        <p:blipFill>
          <a:blip r:embed="rId2"/>
          <a:srcRect l="-248" r="-248"/>
          <a:stretch>
            <a:fillRect/>
          </a:stretch>
        </p:blip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00212" cy="1143000"/>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Google Books Research Centers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a:xfrm>
            <a:off x="457200" y="1600200"/>
            <a:ext cx="4474581" cy="5257800"/>
          </a:xfrm>
        </p:spPr>
        <p:txBody>
          <a:bodyPr>
            <a:normAutofit fontScale="85000" lnSpcReduction="10000"/>
          </a:bodyPr>
          <a:lstStyle/>
          <a:p>
            <a:r>
              <a:rPr lang="en-US" dirty="0" smtClean="0"/>
              <a:t>At least two Google Books Research Centers were to have been established by the originally proposed settlement between Google and publishers, institutional hosts to be chosen by “the community” (of libraries who contributed materials) in a process yet to be determined, with several million dollars in support for each provided by Google.</a:t>
            </a:r>
          </a:p>
          <a:p>
            <a:endParaRPr lang="en-US" dirty="0"/>
          </a:p>
        </p:txBody>
      </p:sp>
      <p:pic>
        <p:nvPicPr>
          <p:cNvPr id="5" name="Picture 4"/>
          <p:cNvPicPr>
            <a:picLocks noChangeAspect="1"/>
          </p:cNvPicPr>
          <p:nvPr/>
        </p:nvPicPr>
        <p:blipFill>
          <a:blip r:embed="rId2"/>
          <a:stretch>
            <a:fillRect/>
          </a:stretch>
        </p:blipFill>
        <p:spPr>
          <a:xfrm>
            <a:off x="5007184" y="2029083"/>
            <a:ext cx="3850228" cy="394717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Non-Consumptive Research</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a:xfrm>
            <a:off x="457200" y="1600200"/>
            <a:ext cx="4161190" cy="4525963"/>
          </a:xfrm>
        </p:spPr>
        <p:txBody>
          <a:bodyPr>
            <a:normAutofit fontScale="92500" lnSpcReduction="20000"/>
          </a:bodyPr>
          <a:lstStyle/>
          <a:p>
            <a:r>
              <a:rPr lang="en-US" dirty="0" smtClean="0"/>
              <a:t>“Research in which computational analysis is performed on one or more Books, but not research in which a researcher reads or displays substantial portions of a Book to understand the intellectual content presented within the Book.” </a:t>
            </a:r>
            <a:endParaRPr lang="en-US" dirty="0"/>
          </a:p>
        </p:txBody>
      </p:sp>
      <p:pic>
        <p:nvPicPr>
          <p:cNvPr id="4" name="Picture 3"/>
          <p:cNvPicPr>
            <a:picLocks noChangeAspect="1"/>
          </p:cNvPicPr>
          <p:nvPr/>
        </p:nvPicPr>
        <p:blipFill>
          <a:blip r:embed="rId2"/>
          <a:stretch>
            <a:fillRect/>
          </a:stretch>
        </p:blipFill>
        <p:spPr>
          <a:xfrm>
            <a:off x="4618390" y="1935205"/>
            <a:ext cx="4190958" cy="419095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Non-Consumptive Research is: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fontScale="92500" lnSpcReduction="10000"/>
          </a:bodyPr>
          <a:lstStyle/>
          <a:p>
            <a:r>
              <a:rPr lang="en-US" dirty="0" smtClean="0"/>
              <a:t>Image analysis and text extraction, including image de-skewing and optical character recognition</a:t>
            </a:r>
          </a:p>
          <a:p>
            <a:r>
              <a:rPr lang="en-US" dirty="0" smtClean="0"/>
              <a:t>Textual analysis and information extraction, including concordance development, collocation extraction, citation extraction, automated classification, entity extraction, and natural language processing.</a:t>
            </a:r>
          </a:p>
          <a:p>
            <a:r>
              <a:rPr lang="en-US" dirty="0" smtClean="0"/>
              <a:t>Linguistic analysis, automated translation, indexing and search</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Our Lucky Day?</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a:xfrm>
            <a:off x="457200" y="1417638"/>
            <a:ext cx="8229600" cy="4525963"/>
          </a:xfrm>
        </p:spPr>
        <p:txBody>
          <a:bodyPr/>
          <a:lstStyle/>
          <a:p>
            <a:pPr indent="0">
              <a:buNone/>
            </a:pPr>
            <a:r>
              <a:rPr lang="en-US" dirty="0" smtClean="0"/>
              <a:t>The original settlement was thrown out by Judge Denny Chin, after objections from dozens of governments and hundreds of organizations and individuals. An amended settlement, reached in consultation with the US Department of Justice, is due to be filed </a:t>
            </a:r>
            <a:r>
              <a:rPr lang="en-US" b="1" dirty="0" smtClean="0"/>
              <a:t>today</a:t>
            </a:r>
            <a:r>
              <a:rPr lang="en-US" dirty="0" smtClean="0"/>
              <a:t>, Friday the 13</a:t>
            </a:r>
            <a:r>
              <a:rPr lang="en-US" baseline="30000" dirty="0" smtClean="0"/>
              <a:t>th</a:t>
            </a:r>
            <a:r>
              <a:rPr lang="en-US" dirty="0" smtClean="0"/>
              <a:t>, 2009.  Best source of updates: James </a:t>
            </a:r>
            <a:r>
              <a:rPr lang="en-US" dirty="0" err="1" smtClean="0"/>
              <a:t>Grimmelmann’s</a:t>
            </a:r>
            <a:r>
              <a:rPr lang="en-US" dirty="0" smtClean="0"/>
              <a:t> blog, The Laboratorium</a:t>
            </a:r>
            <a:r>
              <a:rPr lang="en-US" dirty="0" smtClean="0">
                <a:hlinkClick r:id="rId2"/>
              </a:rPr>
              <a:t>.</a:t>
            </a:r>
            <a:endParaRPr lang="en-US" dirty="0"/>
          </a:p>
        </p:txBody>
      </p:sp>
      <p:pic>
        <p:nvPicPr>
          <p:cNvPr id="4" name="Picture 3">
            <a:hlinkClick r:id="rId2"/>
          </p:cNvPr>
          <p:cNvPicPr>
            <a:picLocks noChangeAspect="1"/>
          </p:cNvPicPr>
          <p:nvPr/>
        </p:nvPicPr>
        <p:blipFill>
          <a:blip r:embed="rId3"/>
          <a:stretch>
            <a:fillRect/>
          </a:stretch>
        </p:blipFill>
        <p:spPr>
          <a:xfrm>
            <a:off x="3595747" y="5640789"/>
            <a:ext cx="1894955" cy="97074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The </a:t>
            </a:r>
            <a:r>
              <a:rPr lang="en-US"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HathiTrust</a:t>
            </a:r>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b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3556"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there’s an Elephant in the Library</a:t>
            </a:r>
            <a:endParaRPr lang="en-US" sz="3556"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lnSpcReduction="10000"/>
          </a:bodyPr>
          <a:lstStyle/>
          <a:p>
            <a:r>
              <a:rPr lang="en-US" dirty="0" smtClean="0"/>
              <a:t>A shared digital repository set up by CIC libraries who contributed to Google Books, to store digitized materials returned to them from that process.</a:t>
            </a:r>
          </a:p>
          <a:p>
            <a:r>
              <a:rPr lang="en-US" dirty="0" smtClean="0"/>
              <a:t>Also meant to include materials digitized by member libraries for the Open Content Alliance as well as other, possibly local, </a:t>
            </a:r>
            <a:r>
              <a:rPr lang="en-US" dirty="0" err="1" smtClean="0"/>
              <a:t>inititiatives</a:t>
            </a:r>
            <a:r>
              <a:rPr lang="en-US" dirty="0" smtClean="0"/>
              <a:t> (e.g., materials digitized under Access TEI). </a:t>
            </a:r>
          </a:p>
          <a:p>
            <a:endParaRPr lang="en-US" dirty="0"/>
          </a:p>
        </p:txBody>
      </p:sp>
      <p:pic>
        <p:nvPicPr>
          <p:cNvPr id="4" name="Picture 3"/>
          <p:cNvPicPr>
            <a:picLocks noChangeAspect="1"/>
          </p:cNvPicPr>
          <p:nvPr/>
        </p:nvPicPr>
        <p:blipFill>
          <a:blip r:embed="rId3"/>
          <a:stretch>
            <a:fillRect/>
          </a:stretch>
        </p:blipFill>
        <p:spPr>
          <a:xfrm>
            <a:off x="457200" y="1332892"/>
            <a:ext cx="8229600" cy="55251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947668" cy="1816251"/>
          </a:xfrm>
        </p:spPr>
        <p:txBody>
          <a:bodyPr>
            <a:normAutofit fontScale="90000"/>
          </a:bodyPr>
          <a:lstStyle/>
          <a:p>
            <a:r>
              <a:rPr lang="en-US" dirty="0" smtClean="0"/>
              <a:t>Call for proposals</a:t>
            </a:r>
            <a:br>
              <a:rPr lang="en-US" dirty="0" smtClean="0"/>
            </a:br>
            <a:r>
              <a:rPr lang="en-US" dirty="0" smtClean="0"/>
              <a:t> to develop a</a:t>
            </a:r>
            <a:br>
              <a:rPr lang="en-US" dirty="0" smtClean="0"/>
            </a:br>
            <a:r>
              <a:rPr lang="en-US" dirty="0" smtClean="0"/>
              <a:t>Research Center </a:t>
            </a:r>
            <a:endParaRPr lang="en-US" dirty="0"/>
          </a:p>
        </p:txBody>
      </p:sp>
      <p:sp>
        <p:nvSpPr>
          <p:cNvPr id="3" name="Content Placeholder 2"/>
          <p:cNvSpPr>
            <a:spLocks noGrp="1"/>
          </p:cNvSpPr>
          <p:nvPr>
            <p:ph sz="half" idx="1"/>
          </p:nvPr>
        </p:nvSpPr>
        <p:spPr>
          <a:xfrm>
            <a:off x="0" y="1816251"/>
            <a:ext cx="3484926" cy="4525963"/>
          </a:xfrm>
        </p:spPr>
        <p:txBody>
          <a:bodyPr>
            <a:normAutofit/>
          </a:bodyPr>
          <a:lstStyle/>
          <a:p>
            <a:pPr indent="0">
              <a:buNone/>
            </a:pPr>
            <a:r>
              <a:rPr lang="en-US" i="1" dirty="0" smtClean="0"/>
              <a:t>Submitted October 29, 2009, to the </a:t>
            </a:r>
            <a:r>
              <a:rPr lang="en-US" i="1" dirty="0" err="1" smtClean="0"/>
              <a:t>HathiTrust</a:t>
            </a:r>
            <a:r>
              <a:rPr lang="en-US" i="1" dirty="0" smtClean="0"/>
              <a:t> Executive Committee by</a:t>
            </a:r>
          </a:p>
          <a:p>
            <a:pPr indent="0">
              <a:buNone/>
            </a:pPr>
            <a:endParaRPr lang="en-US" dirty="0" smtClean="0"/>
          </a:p>
          <a:p>
            <a:r>
              <a:rPr lang="en-US" dirty="0" smtClean="0"/>
              <a:t> Kat </a:t>
            </a:r>
            <a:r>
              <a:rPr lang="en-US" dirty="0" err="1" smtClean="0"/>
              <a:t>Hagedorn</a:t>
            </a:r>
            <a:endParaRPr lang="en-US" dirty="0" smtClean="0"/>
          </a:p>
          <a:p>
            <a:r>
              <a:rPr lang="en-US" dirty="0" smtClean="0"/>
              <a:t>Jeremy York</a:t>
            </a:r>
          </a:p>
          <a:p>
            <a:r>
              <a:rPr lang="en-US" dirty="0" smtClean="0"/>
              <a:t>Melissa Levine</a:t>
            </a:r>
          </a:p>
          <a:p>
            <a:endParaRPr lang="en-US" dirty="0"/>
          </a:p>
        </p:txBody>
      </p:sp>
      <p:sp>
        <p:nvSpPr>
          <p:cNvPr id="4" name="Content Placeholder 3"/>
          <p:cNvSpPr>
            <a:spLocks noGrp="1"/>
          </p:cNvSpPr>
          <p:nvPr>
            <p:ph sz="half" idx="2"/>
          </p:nvPr>
        </p:nvSpPr>
        <p:spPr>
          <a:xfrm>
            <a:off x="4360667" y="167080"/>
            <a:ext cx="4783333" cy="6600584"/>
          </a:xfrm>
        </p:spPr>
        <p:txBody>
          <a:bodyPr>
            <a:noAutofit/>
          </a:bodyPr>
          <a:lstStyle/>
          <a:p>
            <a:pPr>
              <a:buNone/>
            </a:pPr>
            <a:r>
              <a:rPr lang="en-US" sz="2000" b="1" i="1" dirty="0" smtClean="0"/>
              <a:t>Members of the Research Center working group</a:t>
            </a:r>
            <a:endParaRPr lang="en-US" sz="2000" b="1" dirty="0" smtClean="0"/>
          </a:p>
          <a:p>
            <a:pPr>
              <a:buNone/>
            </a:pPr>
            <a:r>
              <a:rPr lang="en-US" sz="2000" dirty="0" smtClean="0"/>
              <a:t> </a:t>
            </a:r>
          </a:p>
          <a:p>
            <a:pPr>
              <a:buNone/>
            </a:pPr>
            <a:r>
              <a:rPr lang="en-US" sz="2000" dirty="0" smtClean="0"/>
              <a:t>Steve Abney, University of Michigan</a:t>
            </a:r>
          </a:p>
          <a:p>
            <a:pPr>
              <a:buNone/>
            </a:pPr>
            <a:r>
              <a:rPr lang="en-US" sz="2000" dirty="0" smtClean="0"/>
              <a:t>Jack Bernard, University of Michigan</a:t>
            </a:r>
          </a:p>
          <a:p>
            <a:pPr>
              <a:buNone/>
            </a:pPr>
            <a:r>
              <a:rPr lang="en-US" sz="2000" dirty="0" smtClean="0"/>
              <a:t>Geoffrey Fox, Indiana University</a:t>
            </a:r>
          </a:p>
          <a:p>
            <a:pPr>
              <a:buNone/>
            </a:pPr>
            <a:r>
              <a:rPr lang="en-US" sz="2000" dirty="0" smtClean="0"/>
              <a:t>David Goldberg, University of California Irvine</a:t>
            </a:r>
          </a:p>
          <a:p>
            <a:pPr>
              <a:buNone/>
            </a:pPr>
            <a:r>
              <a:rPr lang="en-US" sz="2000" dirty="0" smtClean="0"/>
              <a:t>Robert McDonald, Indiana University</a:t>
            </a:r>
          </a:p>
          <a:p>
            <a:pPr>
              <a:buNone/>
            </a:pPr>
            <a:r>
              <a:rPr lang="en-US" sz="2000" dirty="0" err="1" smtClean="0"/>
              <a:t>Qiaozhu</a:t>
            </a:r>
            <a:r>
              <a:rPr lang="en-US" sz="2000" dirty="0" smtClean="0"/>
              <a:t> Mei, University of Michigan</a:t>
            </a:r>
          </a:p>
          <a:p>
            <a:pPr>
              <a:buNone/>
            </a:pPr>
            <a:r>
              <a:rPr lang="en-US" sz="2000" dirty="0" smtClean="0"/>
              <a:t>Shawn </a:t>
            </a:r>
            <a:r>
              <a:rPr lang="en-US" sz="2000" dirty="0" err="1" smtClean="0"/>
              <a:t>Newsam</a:t>
            </a:r>
            <a:r>
              <a:rPr lang="en-US" sz="2000" dirty="0" smtClean="0"/>
              <a:t>, University of California Merced</a:t>
            </a:r>
          </a:p>
          <a:p>
            <a:pPr>
              <a:buNone/>
            </a:pPr>
            <a:r>
              <a:rPr lang="en-US" sz="2000" dirty="0" smtClean="0"/>
              <a:t>John </a:t>
            </a:r>
            <a:r>
              <a:rPr lang="en-US" sz="2000" dirty="0" err="1" smtClean="0"/>
              <a:t>Ober</a:t>
            </a:r>
            <a:r>
              <a:rPr lang="en-US" sz="2000" dirty="0" smtClean="0"/>
              <a:t>, California Digital Library</a:t>
            </a:r>
          </a:p>
          <a:p>
            <a:pPr>
              <a:buNone/>
            </a:pPr>
            <a:r>
              <a:rPr lang="en-US" sz="2000" dirty="0" smtClean="0"/>
              <a:t>Beth </a:t>
            </a:r>
            <a:r>
              <a:rPr lang="en-US" sz="2000" dirty="0" err="1" smtClean="0"/>
              <a:t>Plale</a:t>
            </a:r>
            <a:r>
              <a:rPr lang="en-US" sz="2000" dirty="0" smtClean="0"/>
              <a:t>, Indiana University</a:t>
            </a:r>
          </a:p>
          <a:p>
            <a:pPr>
              <a:buNone/>
            </a:pPr>
            <a:r>
              <a:rPr lang="en-US" sz="2000" dirty="0" smtClean="0"/>
              <a:t>Scott Poole, University of Illinois</a:t>
            </a:r>
          </a:p>
          <a:p>
            <a:pPr>
              <a:buNone/>
            </a:pPr>
            <a:r>
              <a:rPr lang="en-US" sz="2000" dirty="0" smtClean="0"/>
              <a:t>Sarah </a:t>
            </a:r>
            <a:r>
              <a:rPr lang="en-US" sz="2000" dirty="0" err="1" smtClean="0"/>
              <a:t>Shreeves</a:t>
            </a:r>
            <a:r>
              <a:rPr lang="en-US" sz="2000" dirty="0" smtClean="0"/>
              <a:t>, University of Illinois</a:t>
            </a:r>
          </a:p>
          <a:p>
            <a:pPr>
              <a:buNone/>
            </a:pPr>
            <a:r>
              <a:rPr lang="en-US" sz="2000" dirty="0" smtClean="0"/>
              <a:t>John Unsworth, University of Illinois</a:t>
            </a:r>
          </a:p>
          <a:p>
            <a:pPr>
              <a:buNone/>
            </a:pPr>
            <a:r>
              <a:rPr lang="en-US" sz="2000" dirty="0" smtClean="0"/>
              <a:t>John Wilkin, University of Michigan</a:t>
            </a:r>
          </a:p>
          <a:p>
            <a:endParaRPr lang="en-US" sz="1800" dirty="0"/>
          </a:p>
        </p:txBody>
      </p:sp>
      <p:pic>
        <p:nvPicPr>
          <p:cNvPr id="8" name="Picture 7"/>
          <p:cNvPicPr>
            <a:picLocks noChangeAspect="1"/>
          </p:cNvPicPr>
          <p:nvPr/>
        </p:nvPicPr>
        <p:blipFill>
          <a:blip r:embed="rId2"/>
          <a:stretch>
            <a:fillRect/>
          </a:stretch>
        </p:blipFill>
        <p:spPr>
          <a:xfrm>
            <a:off x="889000" y="5916764"/>
            <a:ext cx="3263900" cy="850900"/>
          </a:xfrm>
          <a:prstGeom prst="rect">
            <a:avLst/>
          </a:prstGeom>
        </p:spPr>
      </p:pic>
      <p:pic>
        <p:nvPicPr>
          <p:cNvPr id="9" name="Picture 8"/>
          <p:cNvPicPr>
            <a:picLocks noChangeAspect="1"/>
          </p:cNvPicPr>
          <p:nvPr/>
        </p:nvPicPr>
        <p:blipFill>
          <a:blip r:embed="rId3"/>
          <a:stretch>
            <a:fillRect/>
          </a:stretch>
        </p:blipFill>
        <p:spPr>
          <a:xfrm>
            <a:off x="0" y="5929464"/>
            <a:ext cx="889000" cy="8382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663"/>
            <a:ext cx="5775257" cy="1143000"/>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en-US" sz="4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Topics </a:t>
            </a:r>
            <a:r>
              <a:rPr lang="en-US" sz="32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&amp; sub-topics</a:t>
            </a:r>
            <a:endParaRPr lang="en-US" sz="32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aphicFrame>
        <p:nvGraphicFramePr>
          <p:cNvPr id="5" name="Content Placeholder 4"/>
          <p:cNvGraphicFramePr>
            <a:graphicFrameLocks noGrp="1"/>
          </p:cNvGraphicFramePr>
          <p:nvPr>
            <p:ph idx="1"/>
          </p:nvPr>
        </p:nvGraphicFramePr>
        <p:xfrm>
          <a:off x="457200" y="1469300"/>
          <a:ext cx="8229600" cy="5165184"/>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pic>
        <p:nvPicPr>
          <p:cNvPr id="4" name="Picture 3" descr="j0284915.jpg"/>
          <p:cNvPicPr>
            <a:picLocks noChangeAspect="1"/>
          </p:cNvPicPr>
          <p:nvPr/>
        </p:nvPicPr>
        <p:blipFill>
          <a:blip r:embed="rId7"/>
          <a:stretch>
            <a:fillRect/>
          </a:stretch>
        </p:blipFill>
        <p:spPr>
          <a:xfrm>
            <a:off x="6512211" y="51663"/>
            <a:ext cx="2174589" cy="1417637"/>
          </a:xfrm>
          <a:prstGeom prst="round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232"/>
            <a:ext cx="8229600" cy="1143000"/>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What’s in the Research Center?</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Text Placeholder 2"/>
          <p:cNvSpPr>
            <a:spLocks noGrp="1"/>
          </p:cNvSpPr>
          <p:nvPr>
            <p:ph type="body" idx="1"/>
          </p:nvPr>
        </p:nvSpPr>
        <p:spPr>
          <a:xfrm>
            <a:off x="457200" y="895351"/>
            <a:ext cx="4040188" cy="639762"/>
          </a:xfrm>
        </p:spPr>
        <p:txBody>
          <a:bodyPr/>
          <a:lstStyle/>
          <a:p>
            <a:r>
              <a:rPr lang="en-US" dirty="0" smtClean="0"/>
              <a:t>The Research Corpus</a:t>
            </a:r>
            <a:endParaRPr lang="en-US" dirty="0"/>
          </a:p>
        </p:txBody>
      </p:sp>
      <p:sp>
        <p:nvSpPr>
          <p:cNvPr id="4" name="Content Placeholder 3"/>
          <p:cNvSpPr>
            <a:spLocks noGrp="1"/>
          </p:cNvSpPr>
          <p:nvPr>
            <p:ph sz="half" idx="2"/>
          </p:nvPr>
        </p:nvSpPr>
        <p:spPr>
          <a:xfrm>
            <a:off x="457200" y="1854993"/>
            <a:ext cx="4040188" cy="5003007"/>
          </a:xfrm>
        </p:spPr>
        <p:txBody>
          <a:bodyPr>
            <a:normAutofit fontScale="85000" lnSpcReduction="20000"/>
          </a:bodyPr>
          <a:lstStyle/>
          <a:p>
            <a:pPr lvl="0" indent="0">
              <a:buNone/>
            </a:pPr>
            <a:r>
              <a:rPr lang="en-US" dirty="0" smtClean="0"/>
              <a:t>…which will be composed of public domain and in-copyright works digitized by Google. The in-copyright works are defined as Protected under the terms of the Settlement and carry restrictions over and above those imposed by copyright law (</a:t>
            </a:r>
            <a:r>
              <a:rPr lang="en-US" i="1" dirty="0" smtClean="0"/>
              <a:t>Appendix A</a:t>
            </a:r>
            <a:r>
              <a:rPr lang="en-US" dirty="0" smtClean="0"/>
              <a:t> contains a full list of definitions used in this document). The Research Corpus will only be created if the Settlement agreement is approved. [</a:t>
            </a:r>
            <a:r>
              <a:rPr lang="en-US" i="1" dirty="0" smtClean="0"/>
              <a:t>Under these circumstances, much of the </a:t>
            </a:r>
            <a:r>
              <a:rPr lang="en-US" i="1" dirty="0" err="1" smtClean="0"/>
              <a:t>HathiTrust</a:t>
            </a:r>
            <a:r>
              <a:rPr lang="en-US" i="1" dirty="0" smtClean="0"/>
              <a:t> In-copyright Data would be subject to the terms of the Settlement as Protected Data </a:t>
            </a:r>
            <a:r>
              <a:rPr lang="en-US" dirty="0" smtClean="0"/>
              <a:t>]</a:t>
            </a:r>
          </a:p>
          <a:p>
            <a:endParaRPr lang="en-US" dirty="0"/>
          </a:p>
        </p:txBody>
      </p:sp>
      <p:sp>
        <p:nvSpPr>
          <p:cNvPr id="5" name="Text Placeholder 4"/>
          <p:cNvSpPr>
            <a:spLocks noGrp="1"/>
          </p:cNvSpPr>
          <p:nvPr>
            <p:ph type="body" sz="quarter" idx="3"/>
          </p:nvPr>
        </p:nvSpPr>
        <p:spPr>
          <a:xfrm>
            <a:off x="4834802" y="895351"/>
            <a:ext cx="4041775" cy="639762"/>
          </a:xfrm>
        </p:spPr>
        <p:txBody>
          <a:bodyPr/>
          <a:lstStyle/>
          <a:p>
            <a:r>
              <a:rPr lang="en-US" dirty="0" smtClean="0"/>
              <a:t>The </a:t>
            </a:r>
            <a:r>
              <a:rPr lang="en-US" dirty="0" err="1" smtClean="0"/>
              <a:t>HathiTrust</a:t>
            </a:r>
            <a:r>
              <a:rPr lang="en-US" dirty="0" smtClean="0"/>
              <a:t> Corpus</a:t>
            </a:r>
            <a:endParaRPr lang="en-US" dirty="0"/>
          </a:p>
        </p:txBody>
      </p:sp>
      <p:sp>
        <p:nvSpPr>
          <p:cNvPr id="6" name="Content Placeholder 5"/>
          <p:cNvSpPr>
            <a:spLocks noGrp="1"/>
          </p:cNvSpPr>
          <p:nvPr>
            <p:ph sz="quarter" idx="4"/>
          </p:nvPr>
        </p:nvSpPr>
        <p:spPr>
          <a:xfrm>
            <a:off x="4645025" y="1854994"/>
            <a:ext cx="4041775" cy="4282892"/>
          </a:xfrm>
        </p:spPr>
        <p:txBody>
          <a:bodyPr>
            <a:noAutofit/>
          </a:bodyPr>
          <a:lstStyle/>
          <a:p>
            <a:pPr lvl="0" indent="0">
              <a:buNone/>
            </a:pPr>
            <a:r>
              <a:rPr lang="en-US" sz="2000" dirty="0" smtClean="0"/>
              <a:t>…which is composed of Public Domain, Google Public Domain, Open Access, and In-copyright Data. The </a:t>
            </a:r>
            <a:r>
              <a:rPr lang="en-US" sz="2000" dirty="0" err="1" smtClean="0"/>
              <a:t>HathiTrust</a:t>
            </a:r>
            <a:r>
              <a:rPr lang="en-US" sz="2000" dirty="0" smtClean="0"/>
              <a:t> Corpus will exist regardless of what happens with the Settlement. [</a:t>
            </a:r>
            <a:r>
              <a:rPr lang="en-US" sz="2000" dirty="0" err="1" smtClean="0"/>
              <a:t>B]ecause</a:t>
            </a:r>
            <a:r>
              <a:rPr lang="en-US" sz="2000" dirty="0" smtClean="0"/>
              <a:t> of the large amount of content Google has scanned from </a:t>
            </a:r>
            <a:r>
              <a:rPr lang="en-US" sz="2000" dirty="0" err="1" smtClean="0"/>
              <a:t>HathiTrust</a:t>
            </a:r>
            <a:r>
              <a:rPr lang="en-US" sz="2000" dirty="0" smtClean="0"/>
              <a:t> institutions…perhaps more than 80% of the material in the </a:t>
            </a:r>
            <a:r>
              <a:rPr lang="en-US" sz="2000" dirty="0" err="1" smtClean="0"/>
              <a:t>HathiTrust</a:t>
            </a:r>
            <a:r>
              <a:rPr lang="en-US" sz="2000" dirty="0" smtClean="0"/>
              <a:t> Corpus would also be represented in the Research Corpus if the Settlement were approved. </a:t>
            </a:r>
          </a:p>
        </p:txBody>
      </p:sp>
      <p:pic>
        <p:nvPicPr>
          <p:cNvPr id="7" name="Picture 6"/>
          <p:cNvPicPr>
            <a:picLocks noChangeAspect="1"/>
          </p:cNvPicPr>
          <p:nvPr/>
        </p:nvPicPr>
        <p:blipFill>
          <a:blip r:embed="rId2"/>
          <a:stretch>
            <a:fillRect/>
          </a:stretch>
        </p:blipFill>
        <p:spPr>
          <a:xfrm>
            <a:off x="8242300" y="6019800"/>
            <a:ext cx="889000" cy="8382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Proposals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TextBox 2"/>
          <p:cNvSpPr txBox="1"/>
          <p:nvPr/>
        </p:nvSpPr>
        <p:spPr>
          <a:xfrm rot="10800000" flipV="1">
            <a:off x="457197" y="1578115"/>
            <a:ext cx="8229602" cy="4832092"/>
          </a:xfrm>
          <a:prstGeom prst="rect">
            <a:avLst/>
          </a:prstGeom>
          <a:noFill/>
        </p:spPr>
        <p:txBody>
          <a:bodyPr wrap="square" rtlCol="0">
            <a:spAutoFit/>
          </a:bodyPr>
          <a:lstStyle/>
          <a:p>
            <a:r>
              <a:rPr lang="en-US" sz="2200" dirty="0" smtClean="0"/>
              <a:t>The </a:t>
            </a:r>
            <a:r>
              <a:rPr lang="en-US" sz="2200" dirty="0" err="1" smtClean="0"/>
              <a:t>HathiTrust</a:t>
            </a:r>
            <a:r>
              <a:rPr lang="en-US" sz="2200" dirty="0" smtClean="0"/>
              <a:t> Executive Committee is calling for full proposals from interested </a:t>
            </a:r>
            <a:r>
              <a:rPr lang="en-US" sz="2200" dirty="0" err="1" smtClean="0"/>
              <a:t>HathiTrust</a:t>
            </a:r>
            <a:r>
              <a:rPr lang="en-US" sz="2200" dirty="0" smtClean="0"/>
              <a:t> institutions for the design, development and ongoing support of a </a:t>
            </a:r>
            <a:r>
              <a:rPr lang="en-US" sz="2200" dirty="0" err="1" smtClean="0"/>
              <a:t>HathiTrust</a:t>
            </a:r>
            <a:r>
              <a:rPr lang="en-US" sz="2200" dirty="0" smtClean="0"/>
              <a:t> Research Center. </a:t>
            </a:r>
          </a:p>
          <a:p>
            <a:endParaRPr lang="en-US" sz="2200" dirty="0" smtClean="0"/>
          </a:p>
          <a:p>
            <a:r>
              <a:rPr lang="en-US" sz="2200" b="1" dirty="0" smtClean="0"/>
              <a:t>Proposals should address: </a:t>
            </a:r>
          </a:p>
          <a:p>
            <a:endParaRPr lang="en-US" sz="2200" b="1" dirty="0" smtClean="0"/>
          </a:p>
          <a:p>
            <a:pPr lvl="0">
              <a:buFont typeface="Arial"/>
              <a:buChar char="•"/>
            </a:pPr>
            <a:r>
              <a:rPr lang="en-US" sz="2200" dirty="0" smtClean="0"/>
              <a:t> Research and Demand (actual research uses should drive everything)</a:t>
            </a:r>
          </a:p>
          <a:p>
            <a:pPr>
              <a:buFont typeface="Arial"/>
              <a:buChar char="•"/>
            </a:pPr>
            <a:r>
              <a:rPr lang="en-US" sz="2200" dirty="0" smtClean="0"/>
              <a:t> Structure of the Research Center (technical architecture, tools, access)</a:t>
            </a:r>
          </a:p>
          <a:p>
            <a:pPr marL="0" lvl="1">
              <a:buFont typeface="Arial"/>
              <a:buChar char="•"/>
            </a:pPr>
            <a:r>
              <a:rPr lang="en-US" sz="2200" dirty="0" smtClean="0"/>
              <a:t> Access to, and use and management of, derived research results</a:t>
            </a:r>
          </a:p>
          <a:p>
            <a:pPr marL="0" lvl="1">
              <a:buFont typeface="Arial"/>
              <a:buChar char="•"/>
            </a:pPr>
            <a:r>
              <a:rPr lang="en-US" sz="2200" dirty="0" smtClean="0"/>
              <a:t> Legal &amp; security concerns (auditable protection of in-copyright material)</a:t>
            </a:r>
          </a:p>
          <a:p>
            <a:pPr marL="0" lvl="1">
              <a:buFont typeface="Arial"/>
              <a:buChar char="•"/>
            </a:pPr>
            <a:r>
              <a:rPr lang="en-US" sz="2200" dirty="0" smtClean="0"/>
              <a:t> Governance and funding models and approaches to sustainability (including budget and sources of funding)</a:t>
            </a:r>
          </a:p>
        </p:txBody>
      </p:sp>
      <p:pic>
        <p:nvPicPr>
          <p:cNvPr id="4" name="Picture 3"/>
          <p:cNvPicPr>
            <a:picLocks noChangeAspect="1"/>
          </p:cNvPicPr>
          <p:nvPr/>
        </p:nvPicPr>
        <p:blipFill>
          <a:blip r:embed="rId2"/>
          <a:stretch>
            <a:fillRect/>
          </a:stretch>
        </p:blipFill>
        <p:spPr>
          <a:xfrm>
            <a:off x="12700" y="0"/>
            <a:ext cx="889000" cy="8382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Research Uses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lnSpcReduction="10000"/>
          </a:bodyPr>
          <a:lstStyle/>
          <a:p>
            <a:r>
              <a:rPr lang="en-US" i="1" dirty="0" smtClean="0"/>
              <a:t>Aggregation/Distillation</a:t>
            </a:r>
            <a:r>
              <a:rPr lang="en-US" dirty="0" smtClean="0"/>
              <a:t> – raw texts or abstracts covering particular topics or types of materials are reduced to subsets or databases of interest that can be used by one or multiple researchers </a:t>
            </a:r>
          </a:p>
          <a:p>
            <a:r>
              <a:rPr lang="en-US" i="1" dirty="0" smtClean="0"/>
              <a:t>Development of Tools for Research</a:t>
            </a:r>
            <a:r>
              <a:rPr lang="en-US" dirty="0" smtClean="0"/>
              <a:t> – much of the research above requires textual analysis, entity extraction, aggregation of data, and the representation and analysis of results. </a:t>
            </a:r>
            <a:endParaRPr lang="en-US" dirty="0"/>
          </a:p>
        </p:txBody>
      </p:sp>
      <p:pic>
        <p:nvPicPr>
          <p:cNvPr id="4" name="Picture 3"/>
          <p:cNvPicPr>
            <a:picLocks noChangeAspect="1"/>
          </p:cNvPicPr>
          <p:nvPr/>
        </p:nvPicPr>
        <p:blipFill>
          <a:blip r:embed="rId2"/>
          <a:stretch>
            <a:fillRect/>
          </a:stretch>
        </p:blipFill>
        <p:spPr>
          <a:xfrm>
            <a:off x="8255000" y="0"/>
            <a:ext cx="889000" cy="8382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Research Uses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lnSpcReduction="10000"/>
          </a:bodyPr>
          <a:lstStyle/>
          <a:p>
            <a:r>
              <a:rPr lang="en-US" i="1" dirty="0" smtClean="0"/>
              <a:t>Collaboration</a:t>
            </a:r>
            <a:r>
              <a:rPr lang="en-US" dirty="0" smtClean="0"/>
              <a:t> –, the Center must offer the ability to share processes, results, and communication with individuals and groups in a secure manner. </a:t>
            </a:r>
          </a:p>
          <a:p>
            <a:pPr lvl="0"/>
            <a:r>
              <a:rPr lang="en-US" i="1" dirty="0" smtClean="0"/>
              <a:t>Miscellaneous</a:t>
            </a:r>
            <a:r>
              <a:rPr lang="en-US" dirty="0" smtClean="0"/>
              <a:t> additional needs and concerns of researchers, e.g.</a:t>
            </a:r>
          </a:p>
          <a:p>
            <a:pPr lvl="1"/>
            <a:r>
              <a:rPr lang="en-US" dirty="0" smtClean="0"/>
              <a:t> The ability to include additional data. </a:t>
            </a:r>
          </a:p>
          <a:p>
            <a:pPr lvl="1"/>
            <a:r>
              <a:rPr lang="en-US" dirty="0" smtClean="0"/>
              <a:t>The ability to have access to both raw and pre-processed texts. </a:t>
            </a:r>
            <a:endParaRPr lang="en-US" dirty="0"/>
          </a:p>
        </p:txBody>
      </p:sp>
      <p:pic>
        <p:nvPicPr>
          <p:cNvPr id="4" name="Picture 3"/>
          <p:cNvPicPr>
            <a:picLocks noChangeAspect="1"/>
          </p:cNvPicPr>
          <p:nvPr/>
        </p:nvPicPr>
        <p:blipFill>
          <a:blip r:embed="rId2"/>
          <a:stretch>
            <a:fillRect/>
          </a:stretch>
        </p:blipFill>
        <p:spPr>
          <a:xfrm>
            <a:off x="0" y="6019800"/>
            <a:ext cx="889000" cy="8382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Research Center Should Provide:</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fontScale="92500" lnSpcReduction="20000"/>
          </a:bodyPr>
          <a:lstStyle/>
          <a:p>
            <a:pPr lvl="0"/>
            <a:r>
              <a:rPr lang="en-US" dirty="0" smtClean="0"/>
              <a:t>Non-consumptive access to in-copyright works</a:t>
            </a:r>
          </a:p>
          <a:p>
            <a:pPr lvl="0"/>
            <a:r>
              <a:rPr lang="en-US" dirty="0" smtClean="0"/>
              <a:t>Reading (i.e., consumptive) access to in-copyright works, via an Institutional Subscription to Google Books</a:t>
            </a:r>
          </a:p>
          <a:p>
            <a:pPr lvl="0"/>
            <a:r>
              <a:rPr lang="en-US" dirty="0" smtClean="0"/>
              <a:t>Consumptive and Non-consumptive access to Public Domain, Google Public Domain, and Open Access Data</a:t>
            </a:r>
          </a:p>
          <a:p>
            <a:pPr lvl="0"/>
            <a:r>
              <a:rPr lang="en-US" dirty="0" smtClean="0"/>
              <a:t>Infrastructure to receive, share, store, and in some cases provide access to, results of research</a:t>
            </a:r>
          </a:p>
          <a:p>
            <a:r>
              <a:rPr lang="en-US" dirty="0" smtClean="0"/>
              <a:t>Appropriate security for all Research Center data </a:t>
            </a:r>
            <a:endParaRPr lang="en-US" dirty="0"/>
          </a:p>
        </p:txBody>
      </p:sp>
      <p:pic>
        <p:nvPicPr>
          <p:cNvPr id="4" name="Picture 3"/>
          <p:cNvPicPr>
            <a:picLocks noChangeAspect="1"/>
          </p:cNvPicPr>
          <p:nvPr/>
        </p:nvPicPr>
        <p:blipFill>
          <a:blip r:embed="rId2"/>
          <a:stretch>
            <a:fillRect/>
          </a:stretch>
        </p:blipFill>
        <p:spPr>
          <a:xfrm>
            <a:off x="8242300" y="6019800"/>
            <a:ext cx="889000" cy="8382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Discovering</a:t>
            </a:r>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 New </a:t>
            </a:r>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Worlds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Content Placeholder 3" descr="Christopher_Columbus3-782594.jpg"/>
          <p:cNvPicPr>
            <a:picLocks noGrp="1" noChangeAspect="1"/>
          </p:cNvPicPr>
          <p:nvPr>
            <p:ph idx="1"/>
          </p:nvPr>
        </p:nvPicPr>
        <p:blipFill>
          <a:blip r:embed="rId2"/>
          <a:srcRect l="-8300" r="-8300"/>
          <a:stretch>
            <a:fillRect/>
          </a:stretch>
        </p:blip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wsd.jpg"/>
          <p:cNvPicPr>
            <a:picLocks noChangeAspect="1"/>
          </p:cNvPicPr>
          <p:nvPr/>
        </p:nvPicPr>
        <p:blipFill>
          <a:blip r:embed="rId2"/>
          <a:stretch>
            <a:fillRect/>
          </a:stretch>
        </p:blipFill>
        <p:spPr>
          <a:xfrm>
            <a:off x="-1" y="1162752"/>
            <a:ext cx="9144001" cy="6288973"/>
          </a:xfrm>
          <a:prstGeom prst="rect">
            <a:avLst/>
          </a:prstGeom>
        </p:spPr>
      </p:pic>
      <p:pic>
        <p:nvPicPr>
          <p:cNvPr id="5" name="Picture 4" descr="unicode.jpg"/>
          <p:cNvPicPr>
            <a:picLocks noChangeAspect="1"/>
          </p:cNvPicPr>
          <p:nvPr/>
        </p:nvPicPr>
        <p:blipFill>
          <a:blip r:embed="rId3"/>
          <a:stretch>
            <a:fillRect/>
          </a:stretch>
        </p:blipFill>
        <p:spPr>
          <a:xfrm>
            <a:off x="-1" y="1162752"/>
            <a:ext cx="9144000" cy="6064250"/>
          </a:xfrm>
          <a:prstGeom prst="rect">
            <a:avLst/>
          </a:prstGeom>
        </p:spPr>
      </p:pic>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Writing Systems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4"/>
                                        </p:tgtEl>
                                      </p:cBhvr>
                                    </p:animEffect>
                                    <p:anim calcmode="lin" valueType="num">
                                      <p:cBhvr>
                                        <p:cTn id="15" dur="1000"/>
                                        <p:tgtEl>
                                          <p:spTgt spid="4"/>
                                        </p:tgtEl>
                                        <p:attrNameLst>
                                          <p:attrName>ppt_x</p:attrName>
                                        </p:attrNameLst>
                                      </p:cBhvr>
                                      <p:tavLst>
                                        <p:tav tm="0">
                                          <p:val>
                                            <p:strVal val="ppt_x"/>
                                          </p:val>
                                        </p:tav>
                                        <p:tav tm="100000">
                                          <p:val>
                                            <p:strVal val="ppt_x"/>
                                          </p:val>
                                        </p:tav>
                                      </p:tavLst>
                                    </p:anim>
                                    <p:anim calcmode="lin" valueType="num">
                                      <p:cBhvr>
                                        <p:cTn id="16" dur="1000"/>
                                        <p:tgtEl>
                                          <p:spTgt spid="4"/>
                                        </p:tgtEl>
                                        <p:attrNameLst>
                                          <p:attrName>ppt_y</p:attrName>
                                        </p:attrNameLst>
                                      </p:cBhvr>
                                      <p:tavLst>
                                        <p:tav tm="0">
                                          <p:val>
                                            <p:strVal val="ppt_y"/>
                                          </p:val>
                                        </p:tav>
                                        <p:tav tm="100000">
                                          <p:val>
                                            <p:strVal val="ppt_y+.1"/>
                                          </p:val>
                                        </p:tav>
                                      </p:tavLst>
                                    </p:anim>
                                    <p:set>
                                      <p:cBhvr>
                                        <p:cTn id="17" dur="1" fill="hold">
                                          <p:stCondLst>
                                            <p:cond delay="999"/>
                                          </p:stCondLst>
                                        </p:cTn>
                                        <p:tgtEl>
                                          <p:spTgt spid="4"/>
                                        </p:tgtEl>
                                        <p:attrNameLst>
                                          <p:attrName>style.visibility</p:attrName>
                                        </p:attrNameLst>
                                      </p:cBhvr>
                                      <p:to>
                                        <p:strVal val="hidden"/>
                                      </p:to>
                                    </p:set>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Feature Structures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7" name="Picture 6" descr="conceptual.modeling.jpg"/>
          <p:cNvPicPr>
            <a:picLocks noChangeAspect="1"/>
          </p:cNvPicPr>
          <p:nvPr/>
        </p:nvPicPr>
        <p:blipFill>
          <a:blip r:embed="rId2"/>
          <a:stretch>
            <a:fillRect/>
          </a:stretch>
        </p:blipFill>
        <p:spPr>
          <a:xfrm>
            <a:off x="-1" y="9524"/>
            <a:ext cx="9144001" cy="6848476"/>
          </a:xfrm>
          <a:prstGeom prst="rect">
            <a:avLst/>
          </a:prstGeom>
        </p:spPr>
      </p:pic>
      <p:pic>
        <p:nvPicPr>
          <p:cNvPr id="8" name="Picture 7" descr="feature.struct.jpg"/>
          <p:cNvPicPr>
            <a:picLocks noChangeAspect="1"/>
          </p:cNvPicPr>
          <p:nvPr/>
        </p:nvPicPr>
        <p:blipFill>
          <a:blip r:embed="rId3"/>
          <a:stretch>
            <a:fillRect/>
          </a:stretch>
        </p:blipFill>
        <p:spPr>
          <a:xfrm>
            <a:off x="96838" y="-61913"/>
            <a:ext cx="9144000" cy="5740401"/>
          </a:xfrm>
          <a:prstGeom prst="rect">
            <a:avLst/>
          </a:prstGeom>
        </p:spPr>
      </p:pic>
      <p:pic>
        <p:nvPicPr>
          <p:cNvPr id="9" name="Picture 8" descr="feature.struct.iso.jpg"/>
          <p:cNvPicPr>
            <a:picLocks noChangeAspect="1"/>
          </p:cNvPicPr>
          <p:nvPr/>
        </p:nvPicPr>
        <p:blipFill>
          <a:blip r:embed="rId4"/>
          <a:stretch>
            <a:fillRect/>
          </a:stretch>
        </p:blipFill>
        <p:spPr>
          <a:xfrm>
            <a:off x="0" y="687121"/>
            <a:ext cx="9144000" cy="5708650"/>
          </a:xfrm>
          <a:prstGeom prst="rect">
            <a:avLst/>
          </a:prstGeom>
        </p:spPr>
      </p:pic>
      <p:pic>
        <p:nvPicPr>
          <p:cNvPr id="10" name="Picture 9" descr="feature.wikipedia.jpg"/>
          <p:cNvPicPr>
            <a:picLocks noChangeAspect="1"/>
          </p:cNvPicPr>
          <p:nvPr/>
        </p:nvPicPr>
        <p:blipFill>
          <a:blip r:embed="rId5"/>
          <a:stretch>
            <a:fillRect/>
          </a:stretch>
        </p:blipFill>
        <p:spPr>
          <a:xfrm>
            <a:off x="96838" y="534721"/>
            <a:ext cx="9144000" cy="5861050"/>
          </a:xfrm>
          <a:prstGeom prst="rect">
            <a:avLst/>
          </a:prstGeom>
        </p:spPr>
      </p:pic>
      <p:pic>
        <p:nvPicPr>
          <p:cNvPr id="11" name="Picture 10" descr="feature.cs.jpg"/>
          <p:cNvPicPr>
            <a:picLocks noChangeAspect="1"/>
          </p:cNvPicPr>
          <p:nvPr/>
        </p:nvPicPr>
        <p:blipFill>
          <a:blip r:embed="rId6"/>
          <a:stretch>
            <a:fillRect/>
          </a:stretch>
        </p:blipFill>
        <p:spPr>
          <a:xfrm>
            <a:off x="0" y="274638"/>
            <a:ext cx="9144000" cy="5880101"/>
          </a:xfrm>
          <a:prstGeom prst="rect">
            <a:avLst/>
          </a:prstGeom>
        </p:spPr>
      </p:pic>
      <p:pic>
        <p:nvPicPr>
          <p:cNvPr id="12" name="Picture 11" descr="striegnitz.jpg"/>
          <p:cNvPicPr>
            <a:picLocks noChangeAspect="1"/>
          </p:cNvPicPr>
          <p:nvPr/>
        </p:nvPicPr>
        <p:blipFill>
          <a:blip r:embed="rId7"/>
          <a:stretch>
            <a:fillRect/>
          </a:stretch>
        </p:blipFill>
        <p:spPr>
          <a:xfrm>
            <a:off x="0" y="274638"/>
            <a:ext cx="9144000" cy="584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7"/>
                                        </p:tgtEl>
                                      </p:cBhvr>
                                    </p:animEffect>
                                    <p:anim calcmode="lin" valueType="num">
                                      <p:cBhvr>
                                        <p:cTn id="15" dur="1000"/>
                                        <p:tgtEl>
                                          <p:spTgt spid="7"/>
                                        </p:tgtEl>
                                        <p:attrNameLst>
                                          <p:attrName>ppt_x</p:attrName>
                                        </p:attrNameLst>
                                      </p:cBhvr>
                                      <p:tavLst>
                                        <p:tav tm="0">
                                          <p:val>
                                            <p:strVal val="ppt_x"/>
                                          </p:val>
                                        </p:tav>
                                        <p:tav tm="100000">
                                          <p:val>
                                            <p:strVal val="ppt_x"/>
                                          </p:val>
                                        </p:tav>
                                      </p:tavLst>
                                    </p:anim>
                                    <p:anim calcmode="lin" valueType="num">
                                      <p:cBhvr>
                                        <p:cTn id="16" dur="1000"/>
                                        <p:tgtEl>
                                          <p:spTgt spid="7"/>
                                        </p:tgtEl>
                                        <p:attrNameLst>
                                          <p:attrName>ppt_y</p:attrName>
                                        </p:attrNameLst>
                                      </p:cBhvr>
                                      <p:tavLst>
                                        <p:tav tm="0">
                                          <p:val>
                                            <p:strVal val="ppt_y"/>
                                          </p:val>
                                        </p:tav>
                                        <p:tav tm="100000">
                                          <p:val>
                                            <p:strVal val="ppt_y+.1"/>
                                          </p:val>
                                        </p:tav>
                                      </p:tavLst>
                                    </p:anim>
                                    <p:set>
                                      <p:cBhvr>
                                        <p:cTn id="17" dur="1" fill="hold">
                                          <p:stCondLst>
                                            <p:cond delay="999"/>
                                          </p:stCondLst>
                                        </p:cTn>
                                        <p:tgtEl>
                                          <p:spTgt spid="7"/>
                                        </p:tgtEl>
                                        <p:attrNameLst>
                                          <p:attrName>style.visibility</p:attrName>
                                        </p:attrNameLst>
                                      </p:cBhvr>
                                      <p:to>
                                        <p:strVal val="hidden"/>
                                      </p:to>
                                    </p:set>
                                  </p:childTnLst>
                                </p:cTn>
                              </p:par>
                              <p:par>
                                <p:cTn id="18" presetID="37"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900" decel="100000" fill="hold"/>
                                        <p:tgtEl>
                                          <p:spTgt spid="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8"/>
                                        </p:tgtEl>
                                      </p:cBhvr>
                                    </p:animEffect>
                                    <p:anim calcmode="lin" valueType="num">
                                      <p:cBhvr>
                                        <p:cTn id="28" dur="1000"/>
                                        <p:tgtEl>
                                          <p:spTgt spid="8"/>
                                        </p:tgtEl>
                                        <p:attrNameLst>
                                          <p:attrName>ppt_x</p:attrName>
                                        </p:attrNameLst>
                                      </p:cBhvr>
                                      <p:tavLst>
                                        <p:tav tm="0">
                                          <p:val>
                                            <p:strVal val="ppt_x"/>
                                          </p:val>
                                        </p:tav>
                                        <p:tav tm="100000">
                                          <p:val>
                                            <p:strVal val="ppt_x"/>
                                          </p:val>
                                        </p:tav>
                                      </p:tavLst>
                                    </p:anim>
                                    <p:anim calcmode="lin" valueType="num">
                                      <p:cBhvr>
                                        <p:cTn id="29" dur="1000"/>
                                        <p:tgtEl>
                                          <p:spTgt spid="8"/>
                                        </p:tgtEl>
                                        <p:attrNameLst>
                                          <p:attrName>ppt_y</p:attrName>
                                        </p:attrNameLst>
                                      </p:cBhvr>
                                      <p:tavLst>
                                        <p:tav tm="0">
                                          <p:val>
                                            <p:strVal val="ppt_y"/>
                                          </p:val>
                                        </p:tav>
                                        <p:tav tm="100000">
                                          <p:val>
                                            <p:strVal val="ppt_y+.1"/>
                                          </p:val>
                                        </p:tav>
                                      </p:tavLst>
                                    </p:anim>
                                    <p:set>
                                      <p:cBhvr>
                                        <p:cTn id="30" dur="1" fill="hold">
                                          <p:stCondLst>
                                            <p:cond delay="999"/>
                                          </p:stCondLst>
                                        </p:cTn>
                                        <p:tgtEl>
                                          <p:spTgt spid="8"/>
                                        </p:tgtEl>
                                        <p:attrNameLst>
                                          <p:attrName>style.visibility</p:attrName>
                                        </p:attrNameLst>
                                      </p:cBhvr>
                                      <p:to>
                                        <p:strVal val="hidden"/>
                                      </p:to>
                                    </p:set>
                                  </p:childTnLst>
                                </p:cTn>
                              </p:par>
                              <p:par>
                                <p:cTn id="31" presetID="37"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900" decel="100000" fill="hold"/>
                                        <p:tgtEl>
                                          <p:spTgt spid="9"/>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9"/>
                                        </p:tgtEl>
                                      </p:cBhvr>
                                    </p:animEffect>
                                    <p:anim calcmode="lin" valueType="num">
                                      <p:cBhvr>
                                        <p:cTn id="41" dur="1000"/>
                                        <p:tgtEl>
                                          <p:spTgt spid="9"/>
                                        </p:tgtEl>
                                        <p:attrNameLst>
                                          <p:attrName>ppt_x</p:attrName>
                                        </p:attrNameLst>
                                      </p:cBhvr>
                                      <p:tavLst>
                                        <p:tav tm="0">
                                          <p:val>
                                            <p:strVal val="ppt_x"/>
                                          </p:val>
                                        </p:tav>
                                        <p:tav tm="100000">
                                          <p:val>
                                            <p:strVal val="ppt_x"/>
                                          </p:val>
                                        </p:tav>
                                      </p:tavLst>
                                    </p:anim>
                                    <p:anim calcmode="lin" valueType="num">
                                      <p:cBhvr>
                                        <p:cTn id="42" dur="1000"/>
                                        <p:tgtEl>
                                          <p:spTgt spid="9"/>
                                        </p:tgtEl>
                                        <p:attrNameLst>
                                          <p:attrName>ppt_y</p:attrName>
                                        </p:attrNameLst>
                                      </p:cBhvr>
                                      <p:tavLst>
                                        <p:tav tm="0">
                                          <p:val>
                                            <p:strVal val="ppt_y"/>
                                          </p:val>
                                        </p:tav>
                                        <p:tav tm="100000">
                                          <p:val>
                                            <p:strVal val="ppt_y+.1"/>
                                          </p:val>
                                        </p:tav>
                                      </p:tavLst>
                                    </p:anim>
                                    <p:set>
                                      <p:cBhvr>
                                        <p:cTn id="43" dur="1" fill="hold">
                                          <p:stCondLst>
                                            <p:cond delay="999"/>
                                          </p:stCondLst>
                                        </p:cTn>
                                        <p:tgtEl>
                                          <p:spTgt spid="9"/>
                                        </p:tgtEl>
                                        <p:attrNameLst>
                                          <p:attrName>style.visibility</p:attrName>
                                        </p:attrNameLst>
                                      </p:cBhvr>
                                      <p:to>
                                        <p:strVal val="hidden"/>
                                      </p:to>
                                    </p:set>
                                  </p:childTnLst>
                                </p:cTn>
                              </p:par>
                              <p:par>
                                <p:cTn id="44" presetID="37"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900" decel="100000" fill="hold"/>
                                        <p:tgtEl>
                                          <p:spTgt spid="10"/>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nodeType="clickEffect">
                                  <p:stCondLst>
                                    <p:cond delay="0"/>
                                  </p:stCondLst>
                                  <p:childTnLst>
                                    <p:animEffect transition="out" filter="fade">
                                      <p:cBhvr>
                                        <p:cTn id="53" dur="1000"/>
                                        <p:tgtEl>
                                          <p:spTgt spid="10"/>
                                        </p:tgtEl>
                                      </p:cBhvr>
                                    </p:animEffect>
                                    <p:anim calcmode="lin" valueType="num">
                                      <p:cBhvr>
                                        <p:cTn id="54" dur="1000"/>
                                        <p:tgtEl>
                                          <p:spTgt spid="10"/>
                                        </p:tgtEl>
                                        <p:attrNameLst>
                                          <p:attrName>ppt_x</p:attrName>
                                        </p:attrNameLst>
                                      </p:cBhvr>
                                      <p:tavLst>
                                        <p:tav tm="0">
                                          <p:val>
                                            <p:strVal val="ppt_x"/>
                                          </p:val>
                                        </p:tav>
                                        <p:tav tm="100000">
                                          <p:val>
                                            <p:strVal val="ppt_x"/>
                                          </p:val>
                                        </p:tav>
                                      </p:tavLst>
                                    </p:anim>
                                    <p:anim calcmode="lin" valueType="num">
                                      <p:cBhvr>
                                        <p:cTn id="55" dur="1000"/>
                                        <p:tgtEl>
                                          <p:spTgt spid="10"/>
                                        </p:tgtEl>
                                        <p:attrNameLst>
                                          <p:attrName>ppt_y</p:attrName>
                                        </p:attrNameLst>
                                      </p:cBhvr>
                                      <p:tavLst>
                                        <p:tav tm="0">
                                          <p:val>
                                            <p:strVal val="ppt_y"/>
                                          </p:val>
                                        </p:tav>
                                        <p:tav tm="100000">
                                          <p:val>
                                            <p:strVal val="ppt_y+.1"/>
                                          </p:val>
                                        </p:tav>
                                      </p:tavLst>
                                    </p:anim>
                                    <p:set>
                                      <p:cBhvr>
                                        <p:cTn id="56" dur="1" fill="hold">
                                          <p:stCondLst>
                                            <p:cond delay="999"/>
                                          </p:stCondLst>
                                        </p:cTn>
                                        <p:tgtEl>
                                          <p:spTgt spid="10"/>
                                        </p:tgtEl>
                                        <p:attrNameLst>
                                          <p:attrName>style.visibility</p:attrName>
                                        </p:attrNameLst>
                                      </p:cBhvr>
                                      <p:to>
                                        <p:strVal val="hidden"/>
                                      </p:to>
                                    </p:set>
                                  </p:childTnLst>
                                </p:cTn>
                              </p:par>
                              <p:par>
                                <p:cTn id="57" presetID="37"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900" decel="100000" fill="hold"/>
                                        <p:tgtEl>
                                          <p:spTgt spid="11"/>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nodeType="clickEffect">
                                  <p:stCondLst>
                                    <p:cond delay="0"/>
                                  </p:stCondLst>
                                  <p:childTnLst>
                                    <p:animEffect transition="out" filter="fade">
                                      <p:cBhvr>
                                        <p:cTn id="66" dur="1000"/>
                                        <p:tgtEl>
                                          <p:spTgt spid="11"/>
                                        </p:tgtEl>
                                      </p:cBhvr>
                                    </p:animEffect>
                                    <p:anim calcmode="lin" valueType="num">
                                      <p:cBhvr>
                                        <p:cTn id="67" dur="1000"/>
                                        <p:tgtEl>
                                          <p:spTgt spid="11"/>
                                        </p:tgtEl>
                                        <p:attrNameLst>
                                          <p:attrName>ppt_x</p:attrName>
                                        </p:attrNameLst>
                                      </p:cBhvr>
                                      <p:tavLst>
                                        <p:tav tm="0">
                                          <p:val>
                                            <p:strVal val="ppt_x"/>
                                          </p:val>
                                        </p:tav>
                                        <p:tav tm="100000">
                                          <p:val>
                                            <p:strVal val="ppt_x"/>
                                          </p:val>
                                        </p:tav>
                                      </p:tavLst>
                                    </p:anim>
                                    <p:anim calcmode="lin" valueType="num">
                                      <p:cBhvr>
                                        <p:cTn id="68" dur="1000"/>
                                        <p:tgtEl>
                                          <p:spTgt spid="11"/>
                                        </p:tgtEl>
                                        <p:attrNameLst>
                                          <p:attrName>ppt_y</p:attrName>
                                        </p:attrNameLst>
                                      </p:cBhvr>
                                      <p:tavLst>
                                        <p:tav tm="0">
                                          <p:val>
                                            <p:strVal val="ppt_y"/>
                                          </p:val>
                                        </p:tav>
                                        <p:tav tm="100000">
                                          <p:val>
                                            <p:strVal val="ppt_y+.1"/>
                                          </p:val>
                                        </p:tav>
                                      </p:tavLst>
                                    </p:anim>
                                    <p:set>
                                      <p:cBhvr>
                                        <p:cTn id="69" dur="1" fill="hold">
                                          <p:stCondLst>
                                            <p:cond delay="999"/>
                                          </p:stCondLst>
                                        </p:cTn>
                                        <p:tgtEl>
                                          <p:spTgt spid="11"/>
                                        </p:tgtEl>
                                        <p:attrNameLst>
                                          <p:attrName>style.visibility</p:attrName>
                                        </p:attrNameLst>
                                      </p:cBhvr>
                                      <p:to>
                                        <p:strVal val="hidden"/>
                                      </p:to>
                                    </p:set>
                                  </p:childTnLst>
                                </p:cTn>
                              </p:par>
                              <p:par>
                                <p:cTn id="70" presetID="37" presetClass="entr" presetSubtype="0"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1000"/>
                                        <p:tgtEl>
                                          <p:spTgt spid="12"/>
                                        </p:tgtEl>
                                      </p:cBhvr>
                                    </p:animEffect>
                                    <p:anim calcmode="lin" valueType="num">
                                      <p:cBhvr>
                                        <p:cTn id="73" dur="1000" fill="hold"/>
                                        <p:tgtEl>
                                          <p:spTgt spid="12"/>
                                        </p:tgtEl>
                                        <p:attrNameLst>
                                          <p:attrName>ppt_x</p:attrName>
                                        </p:attrNameLst>
                                      </p:cBhvr>
                                      <p:tavLst>
                                        <p:tav tm="0">
                                          <p:val>
                                            <p:strVal val="#ppt_x"/>
                                          </p:val>
                                        </p:tav>
                                        <p:tav tm="100000">
                                          <p:val>
                                            <p:strVal val="#ppt_x"/>
                                          </p:val>
                                        </p:tav>
                                      </p:tavLst>
                                    </p:anim>
                                    <p:anim calcmode="lin" valueType="num">
                                      <p:cBhvr>
                                        <p:cTn id="74" dur="900" decel="100000" fill="hold"/>
                                        <p:tgtEl>
                                          <p:spTgt spid="12"/>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TEI and </a:t>
            </a:r>
            <a:r>
              <a:rPr lang="en-US"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Ontologies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Content Placeholder 3" descr="ontology.sig.jpg"/>
          <p:cNvPicPr>
            <a:picLocks noGrp="1" noChangeAspect="1"/>
          </p:cNvPicPr>
          <p:nvPr>
            <p:ph idx="1"/>
          </p:nvPr>
        </p:nvPicPr>
        <p:blipFill>
          <a:blip r:embed="rId2"/>
          <a:srcRect l="-11475" r="-11475"/>
          <a:stretch>
            <a:fillRect/>
          </a:stretch>
        </p:blipFill>
        <p:spPr/>
      </p:pic>
      <p:pic>
        <p:nvPicPr>
          <p:cNvPr id="5" name="Picture 4" descr="ontology.workshop.jpg"/>
          <p:cNvPicPr>
            <a:picLocks noChangeAspect="1"/>
          </p:cNvPicPr>
          <p:nvPr/>
        </p:nvPicPr>
        <p:blipFill>
          <a:blip r:embed="rId3"/>
          <a:stretch>
            <a:fillRect/>
          </a:stretch>
        </p:blipFill>
        <p:spPr>
          <a:xfrm>
            <a:off x="0" y="1417638"/>
            <a:ext cx="9144000" cy="5381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3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Semantic Web</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lstStyle/>
          <a:p>
            <a:r>
              <a:rPr lang="en-US" dirty="0" smtClean="0"/>
              <a:t>Are we the Indians?</a:t>
            </a:r>
            <a:endParaRPr lang="en-US" dirty="0"/>
          </a:p>
        </p:txBody>
      </p:sp>
      <p:pic>
        <p:nvPicPr>
          <p:cNvPr id="5" name="Picture 4" descr="ide1.jpg"/>
          <p:cNvPicPr>
            <a:picLocks noChangeAspect="1"/>
          </p:cNvPicPr>
          <p:nvPr/>
        </p:nvPicPr>
        <p:blipFill>
          <a:blip r:embed="rId2"/>
          <a:stretch>
            <a:fillRect/>
          </a:stretch>
        </p:blipFill>
        <p:spPr>
          <a:xfrm>
            <a:off x="0" y="1600200"/>
            <a:ext cx="9144000" cy="5235575"/>
          </a:xfrm>
          <a:prstGeom prst="rect">
            <a:avLst/>
          </a:prstGeom>
        </p:spPr>
      </p:pic>
      <p:pic>
        <p:nvPicPr>
          <p:cNvPr id="6" name="Picture 5" descr="ide2.jpg"/>
          <p:cNvPicPr>
            <a:picLocks noChangeAspect="1"/>
          </p:cNvPicPr>
          <p:nvPr/>
        </p:nvPicPr>
        <p:blipFill>
          <a:blip r:embed="rId3"/>
          <a:stretch>
            <a:fillRect/>
          </a:stretch>
        </p:blipFill>
        <p:spPr>
          <a:xfrm>
            <a:off x="0" y="1417638"/>
            <a:ext cx="9144000" cy="5267325"/>
          </a:xfrm>
          <a:prstGeom prst="rect">
            <a:avLst/>
          </a:prstGeom>
        </p:spPr>
      </p:pic>
      <p:pic>
        <p:nvPicPr>
          <p:cNvPr id="7" name="Picture 6" descr="ide3.jpg"/>
          <p:cNvPicPr>
            <a:picLocks noChangeAspect="1"/>
          </p:cNvPicPr>
          <p:nvPr/>
        </p:nvPicPr>
        <p:blipFill>
          <a:blip r:embed="rId4"/>
          <a:stretch>
            <a:fillRect/>
          </a:stretch>
        </p:blipFill>
        <p:spPr>
          <a:xfrm>
            <a:off x="0" y="1417638"/>
            <a:ext cx="9144000" cy="5299075"/>
          </a:xfrm>
          <a:prstGeom prst="rect">
            <a:avLst/>
          </a:prstGeom>
        </p:spPr>
      </p:pic>
      <p:pic>
        <p:nvPicPr>
          <p:cNvPr id="10" name="Picture 9" descr="iswc.2009.jpg"/>
          <p:cNvPicPr>
            <a:picLocks noChangeAspect="1"/>
          </p:cNvPicPr>
          <p:nvPr/>
        </p:nvPicPr>
        <p:blipFill>
          <a:blip r:embed="rId5"/>
          <a:stretch>
            <a:fillRect/>
          </a:stretch>
        </p:blipFill>
        <p:spPr>
          <a:xfrm>
            <a:off x="0" y="1331913"/>
            <a:ext cx="9144000" cy="5353050"/>
          </a:xfrm>
          <a:prstGeom prst="rect">
            <a:avLst/>
          </a:prstGeom>
        </p:spPr>
      </p:pic>
      <p:pic>
        <p:nvPicPr>
          <p:cNvPr id="11" name="Picture 10" descr="PocahontasMg2.jpg"/>
          <p:cNvPicPr>
            <a:picLocks noChangeAspect="1"/>
          </p:cNvPicPr>
          <p:nvPr/>
        </p:nvPicPr>
        <p:blipFill>
          <a:blip r:embed="rId6"/>
          <a:stretch>
            <a:fillRect/>
          </a:stretch>
        </p:blipFill>
        <p:spPr>
          <a:xfrm>
            <a:off x="457200" y="1417638"/>
            <a:ext cx="8229600" cy="54912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par>
                                <p:cTn id="18" presetID="3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par>
                                <p:cTn id="31" presetID="37"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900" decel="100000" fill="hold"/>
                                        <p:tgtEl>
                                          <p:spTgt spid="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7"/>
                                        </p:tgtEl>
                                      </p:cBhvr>
                                    </p:animEffect>
                                    <p:anim calcmode="lin" valueType="num">
                                      <p:cBhvr>
                                        <p:cTn id="41" dur="1000"/>
                                        <p:tgtEl>
                                          <p:spTgt spid="7"/>
                                        </p:tgtEl>
                                        <p:attrNameLst>
                                          <p:attrName>ppt_x</p:attrName>
                                        </p:attrNameLst>
                                      </p:cBhvr>
                                      <p:tavLst>
                                        <p:tav tm="0">
                                          <p:val>
                                            <p:strVal val="ppt_x"/>
                                          </p:val>
                                        </p:tav>
                                        <p:tav tm="100000">
                                          <p:val>
                                            <p:strVal val="ppt_x"/>
                                          </p:val>
                                        </p:tav>
                                      </p:tavLst>
                                    </p:anim>
                                    <p:anim calcmode="lin" valueType="num">
                                      <p:cBhvr>
                                        <p:cTn id="42" dur="1000"/>
                                        <p:tgtEl>
                                          <p:spTgt spid="7"/>
                                        </p:tgtEl>
                                        <p:attrNameLst>
                                          <p:attrName>ppt_y</p:attrName>
                                        </p:attrNameLst>
                                      </p:cBhvr>
                                      <p:tavLst>
                                        <p:tav tm="0">
                                          <p:val>
                                            <p:strVal val="ppt_y"/>
                                          </p:val>
                                        </p:tav>
                                        <p:tav tm="100000">
                                          <p:val>
                                            <p:strVal val="ppt_y+.1"/>
                                          </p:val>
                                        </p:tav>
                                      </p:tavLst>
                                    </p:anim>
                                    <p:set>
                                      <p:cBhvr>
                                        <p:cTn id="43" dur="1" fill="hold">
                                          <p:stCondLst>
                                            <p:cond delay="999"/>
                                          </p:stCondLst>
                                        </p:cTn>
                                        <p:tgtEl>
                                          <p:spTgt spid="7"/>
                                        </p:tgtEl>
                                        <p:attrNameLst>
                                          <p:attrName>style.visibility</p:attrName>
                                        </p:attrNameLst>
                                      </p:cBhvr>
                                      <p:to>
                                        <p:strVal val="hidden"/>
                                      </p:to>
                                    </p:set>
                                  </p:childTnLst>
                                </p:cTn>
                              </p:par>
                              <p:par>
                                <p:cTn id="44" presetID="37"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900" decel="100000" fill="hold"/>
                                        <p:tgtEl>
                                          <p:spTgt spid="10"/>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nodeType="clickEffect">
                                  <p:stCondLst>
                                    <p:cond delay="0"/>
                                  </p:stCondLst>
                                  <p:childTnLst>
                                    <p:animEffect transition="out" filter="fade">
                                      <p:cBhvr>
                                        <p:cTn id="53" dur="1000"/>
                                        <p:tgtEl>
                                          <p:spTgt spid="10"/>
                                        </p:tgtEl>
                                      </p:cBhvr>
                                    </p:animEffect>
                                    <p:anim calcmode="lin" valueType="num">
                                      <p:cBhvr>
                                        <p:cTn id="54" dur="1000"/>
                                        <p:tgtEl>
                                          <p:spTgt spid="10"/>
                                        </p:tgtEl>
                                        <p:attrNameLst>
                                          <p:attrName>ppt_x</p:attrName>
                                        </p:attrNameLst>
                                      </p:cBhvr>
                                      <p:tavLst>
                                        <p:tav tm="0">
                                          <p:val>
                                            <p:strVal val="ppt_x"/>
                                          </p:val>
                                        </p:tav>
                                        <p:tav tm="100000">
                                          <p:val>
                                            <p:strVal val="ppt_x"/>
                                          </p:val>
                                        </p:tav>
                                      </p:tavLst>
                                    </p:anim>
                                    <p:anim calcmode="lin" valueType="num">
                                      <p:cBhvr>
                                        <p:cTn id="55" dur="1000"/>
                                        <p:tgtEl>
                                          <p:spTgt spid="10"/>
                                        </p:tgtEl>
                                        <p:attrNameLst>
                                          <p:attrName>ppt_y</p:attrName>
                                        </p:attrNameLst>
                                      </p:cBhvr>
                                      <p:tavLst>
                                        <p:tav tm="0">
                                          <p:val>
                                            <p:strVal val="ppt_y"/>
                                          </p:val>
                                        </p:tav>
                                        <p:tav tm="100000">
                                          <p:val>
                                            <p:strVal val="ppt_y+.1"/>
                                          </p:val>
                                        </p:tav>
                                      </p:tavLst>
                                    </p:anim>
                                    <p:set>
                                      <p:cBhvr>
                                        <p:cTn id="56" dur="1" fill="hold">
                                          <p:stCondLst>
                                            <p:cond delay="999"/>
                                          </p:stCondLst>
                                        </p:cTn>
                                        <p:tgtEl>
                                          <p:spTgt spid="10"/>
                                        </p:tgtEl>
                                        <p:attrNameLst>
                                          <p:attrName>style.visibility</p:attrName>
                                        </p:attrNameLst>
                                      </p:cBhvr>
                                      <p:to>
                                        <p:strVal val="hidden"/>
                                      </p:to>
                                    </p:set>
                                  </p:childTnLst>
                                </p:cTn>
                              </p:par>
                              <p:par>
                                <p:cTn id="57" presetID="37"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900" decel="100000" fill="hold"/>
                                        <p:tgtEl>
                                          <p:spTgt spid="11"/>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Interoperability: </a:t>
            </a:r>
            <a:r>
              <a:rPr lang="en-US" b="1" cap="all"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Early Days</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idx="1"/>
          </p:nvPr>
        </p:nvSpPr>
        <p:spPr/>
        <p:txBody>
          <a:bodyPr>
            <a:normAutofit fontScale="92500" lnSpcReduction="10000"/>
          </a:bodyPr>
          <a:lstStyle/>
          <a:p>
            <a:r>
              <a:rPr lang="en-US" sz="3027" dirty="0" smtClean="0"/>
              <a:t>The Text Encoding Initiative grew out of a planning conference held at Vassar College in November 1987. </a:t>
            </a:r>
          </a:p>
          <a:p>
            <a:r>
              <a:rPr lang="en-US" sz="3027" dirty="0" smtClean="0"/>
              <a:t>The outcome of the conference was </a:t>
            </a:r>
            <a:r>
              <a:rPr lang="en-US" sz="3027" dirty="0"/>
              <a:t>a</a:t>
            </a:r>
            <a:r>
              <a:rPr lang="en-US" sz="3027" dirty="0" smtClean="0"/>
              <a:t> set of principles, the first of which were:</a:t>
            </a:r>
          </a:p>
          <a:p>
            <a:pPr lvl="1"/>
            <a:r>
              <a:rPr lang="en-US" sz="3027" i="1" dirty="0" smtClean="0"/>
              <a:t>The guidelines are intended to provide a standard format for data interchange in humanities research. </a:t>
            </a:r>
          </a:p>
          <a:p>
            <a:pPr lvl="1"/>
            <a:r>
              <a:rPr lang="en-US" sz="3027" i="1" dirty="0" smtClean="0"/>
              <a:t>The guidelines are also intended to suggest principles for the encoding of texts in the same format. </a:t>
            </a:r>
          </a:p>
          <a:p>
            <a:endParaRPr lang="en-US" dirty="0"/>
          </a:p>
        </p:txBody>
      </p:sp>
      <p:sp>
        <p:nvSpPr>
          <p:cNvPr id="5" name="TextBox 4"/>
          <p:cNvSpPr txBox="1"/>
          <p:nvPr/>
        </p:nvSpPr>
        <p:spPr>
          <a:xfrm>
            <a:off x="6707435" y="6328620"/>
            <a:ext cx="1979365" cy="369332"/>
          </a:xfrm>
          <a:prstGeom prst="rect">
            <a:avLst/>
          </a:prstGeom>
          <a:noFill/>
        </p:spPr>
        <p:txBody>
          <a:bodyPr wrap="none" rtlCol="0">
            <a:spAutoFit/>
          </a:bodyPr>
          <a:lstStyle/>
          <a:p>
            <a:r>
              <a:rPr lang="en-US" dirty="0" smtClean="0"/>
              <a:t>http://bit.ly/Gx4iM</a:t>
            </a:r>
            <a:endParaRPr lang="en-US" dirty="0"/>
          </a:p>
        </p:txBody>
      </p:sp>
      <p:pic>
        <p:nvPicPr>
          <p:cNvPr id="6" name="Picture 5"/>
          <p:cNvPicPr>
            <a:picLocks noChangeAspect="1"/>
          </p:cNvPicPr>
          <p:nvPr/>
        </p:nvPicPr>
        <p:blipFill>
          <a:blip r:embed="rId2"/>
          <a:stretch>
            <a:fillRect/>
          </a:stretch>
        </p:blipFill>
        <p:spPr>
          <a:xfrm>
            <a:off x="457200" y="1264991"/>
            <a:ext cx="8164286" cy="5432961"/>
          </a:xfrm>
          <a:prstGeom prst="rect">
            <a:avLst/>
          </a:prstGeom>
          <a:ln w="190500" cap="sq">
            <a:solidFill>
              <a:srgbClr val="C8C6BD"/>
            </a:solidFill>
            <a:prstDash val="solid"/>
            <a:miter lim="800000"/>
          </a:ln>
          <a:effectLst>
            <a:outerShdw blurRad="50800" dist="38100" dir="2700000" algn="tl" rotWithShape="0">
              <a:srgbClr val="000000">
                <a:alpha val="45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Rectangle 6"/>
          <p:cNvSpPr/>
          <p:nvPr/>
        </p:nvSpPr>
        <p:spPr>
          <a:xfrm rot="10800000" flipV="1">
            <a:off x="6313625" y="6143954"/>
            <a:ext cx="2017575" cy="369332"/>
          </a:xfrm>
          <a:prstGeom prst="rect">
            <a:avLst/>
          </a:prstGeom>
        </p:spPr>
        <p:txBody>
          <a:bodyPr wrap="square">
            <a:spAutoFit/>
          </a:bodyPr>
          <a:lstStyle/>
          <a:p>
            <a:r>
              <a:rPr lang="en-US" dirty="0" smtClean="0"/>
              <a:t>http://bit.ly/CFFM3</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Subtitle 2"/>
          <p:cNvSpPr>
            <a:spLocks noGrp="1"/>
          </p:cNvSpPr>
          <p:nvPr>
            <p:ph type="subTitle" idx="1"/>
          </p:nvPr>
        </p:nvSpPr>
        <p:spPr/>
        <p:txBody>
          <a:bodyPr/>
          <a:lstStyle/>
          <a:p>
            <a:r>
              <a:rPr lang="en-US" dirty="0" err="1" smtClean="0"/>
              <a:t>unsworth@illinois.edu</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0" y="1"/>
          <a:ext cx="9144000" cy="68580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4517570"/>
            <a:ext cx="2157584" cy="2340430"/>
          </a:xfrm>
          <a:prstGeom prst="rect">
            <a:avLst/>
          </a:prstGeom>
        </p:spPr>
      </p:pic>
      <p:pic>
        <p:nvPicPr>
          <p:cNvPr id="11" name="Picture 10"/>
          <p:cNvPicPr>
            <a:picLocks noChangeAspect="1"/>
          </p:cNvPicPr>
          <p:nvPr/>
        </p:nvPicPr>
        <p:blipFill>
          <a:blip r:embed="rId8"/>
          <a:stretch>
            <a:fillRect/>
          </a:stretch>
        </p:blipFill>
        <p:spPr>
          <a:xfrm>
            <a:off x="6262408" y="4696807"/>
            <a:ext cx="2881592" cy="2161194"/>
          </a:xfrm>
          <a:prstGeom prst="rect">
            <a:avLst/>
          </a:prstGeom>
        </p:spPr>
      </p:pic>
      <p:pic>
        <p:nvPicPr>
          <p:cNvPr id="13" name="Picture 12"/>
          <p:cNvPicPr>
            <a:picLocks noChangeAspect="1"/>
          </p:cNvPicPr>
          <p:nvPr/>
        </p:nvPicPr>
        <p:blipFill>
          <a:blip r:embed="rId9"/>
          <a:srcRect l="20080" t="4205" r="20350" b="4329"/>
          <a:stretch>
            <a:fillRect/>
          </a:stretch>
        </p:blipFill>
        <p:spPr>
          <a:xfrm>
            <a:off x="7582483" y="1"/>
            <a:ext cx="1561517" cy="2397595"/>
          </a:xfrm>
          <a:prstGeom prst="rect">
            <a:avLst/>
          </a:prstGeom>
        </p:spPr>
      </p:pic>
      <p:pic>
        <p:nvPicPr>
          <p:cNvPr id="15" name="Picture 14"/>
          <p:cNvPicPr>
            <a:picLocks noChangeAspect="1"/>
          </p:cNvPicPr>
          <p:nvPr/>
        </p:nvPicPr>
        <p:blipFill>
          <a:blip r:embed="rId10"/>
          <a:srcRect r="82295" b="974"/>
          <a:stretch>
            <a:fillRect/>
          </a:stretch>
        </p:blipFill>
        <p:spPr>
          <a:xfrm>
            <a:off x="0" y="1"/>
            <a:ext cx="2322285" cy="182880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0" y="1"/>
          <a:ext cx="9144000" cy="68580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997857" y="6241143"/>
            <a:ext cx="5698946" cy="646331"/>
          </a:xfrm>
          <a:prstGeom prst="rect">
            <a:avLst/>
          </a:prstGeom>
          <a:noFill/>
        </p:spPr>
        <p:txBody>
          <a:bodyPr wrap="none" rtlCol="0">
            <a:spAutoFit/>
          </a:bodyPr>
          <a:lstStyle/>
          <a:p>
            <a:r>
              <a:rPr lang="en-US" sz="3600" dirty="0" smtClean="0"/>
              <a:t>Interoperate: some meanings</a:t>
            </a:r>
            <a:endParaRPr lang="en-US" sz="3600" dirty="0"/>
          </a:p>
        </p:txBody>
      </p:sp>
      <p:pic>
        <p:nvPicPr>
          <p:cNvPr id="9" name="Picture 8"/>
          <p:cNvPicPr>
            <a:picLocks noChangeAspect="1"/>
          </p:cNvPicPr>
          <p:nvPr/>
        </p:nvPicPr>
        <p:blipFill>
          <a:blip r:embed="rId7"/>
          <a:stretch>
            <a:fillRect/>
          </a:stretch>
        </p:blipFill>
        <p:spPr>
          <a:xfrm>
            <a:off x="0" y="1"/>
            <a:ext cx="2957286" cy="1916168"/>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Interchange ≠ Interoperability</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Rectangle 2"/>
          <p:cNvSpPr/>
          <p:nvPr/>
        </p:nvSpPr>
        <p:spPr>
          <a:xfrm>
            <a:off x="457200" y="1417638"/>
            <a:ext cx="4386943" cy="4893647"/>
          </a:xfrm>
          <a:prstGeom prst="rect">
            <a:avLst/>
          </a:prstGeom>
        </p:spPr>
        <p:txBody>
          <a:bodyPr wrap="square">
            <a:spAutoFit/>
          </a:bodyPr>
          <a:lstStyle/>
          <a:p>
            <a:r>
              <a:rPr lang="en-US" sz="2400" b="1" dirty="0" smtClean="0"/>
              <a:t>Current Draft</a:t>
            </a:r>
          </a:p>
          <a:p>
            <a:r>
              <a:rPr lang="en-US" sz="2400" b="1" dirty="0" smtClean="0"/>
              <a:t>Best Practices for TEI in Libraries</a:t>
            </a:r>
          </a:p>
          <a:p>
            <a:r>
              <a:rPr lang="en-US" sz="2400" b="1" dirty="0" smtClean="0"/>
              <a:t>General Recommendations</a:t>
            </a:r>
          </a:p>
          <a:p>
            <a:endParaRPr lang="en-US" sz="2000" dirty="0" smtClean="0"/>
          </a:p>
          <a:p>
            <a:r>
              <a:rPr lang="en-US" sz="2000" dirty="0" smtClean="0"/>
              <a:t>The goal of the TEI is </a:t>
            </a:r>
            <a:r>
              <a:rPr lang="en-US" sz="2000" b="1" dirty="0" smtClean="0"/>
              <a:t>interchange, not interoperability</a:t>
            </a:r>
            <a:r>
              <a:rPr lang="en-US" sz="2000" dirty="0" smtClean="0"/>
              <a:t>. While </a:t>
            </a:r>
            <a:r>
              <a:rPr lang="en-US" sz="2000" b="1" dirty="0" smtClean="0"/>
              <a:t>seamless interoperability of texts created by different organizations is an unobtainable goal</a:t>
            </a:r>
            <a:r>
              <a:rPr lang="en-US" sz="2000" dirty="0" smtClean="0"/>
              <a:t>, use of a common markup vocabulary and syntax greatly aids interchange. Nevertheless, keep in mind </a:t>
            </a:r>
            <a:r>
              <a:rPr lang="en-US" sz="2000" b="1" dirty="0" smtClean="0"/>
              <a:t>that others—even within your organization—may use your texts in the future for other uses than you intended in your encoding.</a:t>
            </a:r>
          </a:p>
        </p:txBody>
      </p:sp>
      <p:sp>
        <p:nvSpPr>
          <p:cNvPr id="4" name="Rectangle 3"/>
          <p:cNvSpPr/>
          <p:nvPr/>
        </p:nvSpPr>
        <p:spPr>
          <a:xfrm>
            <a:off x="3252587" y="6249730"/>
            <a:ext cx="2021970" cy="369332"/>
          </a:xfrm>
          <a:prstGeom prst="rect">
            <a:avLst/>
          </a:prstGeom>
        </p:spPr>
        <p:txBody>
          <a:bodyPr wrap="none">
            <a:spAutoFit/>
          </a:bodyPr>
          <a:lstStyle/>
          <a:p>
            <a:r>
              <a:rPr lang="en-US" dirty="0" smtClean="0"/>
              <a:t>http://bit.ly/2sXk5k</a:t>
            </a:r>
            <a:endParaRPr lang="en-US" dirty="0"/>
          </a:p>
        </p:txBody>
      </p:sp>
      <p:pic>
        <p:nvPicPr>
          <p:cNvPr id="5" name="Picture 4"/>
          <p:cNvPicPr>
            <a:picLocks noChangeAspect="1"/>
          </p:cNvPicPr>
          <p:nvPr/>
        </p:nvPicPr>
        <p:blipFill>
          <a:blip r:embed="rId2"/>
          <a:stretch>
            <a:fillRect/>
          </a:stretch>
        </p:blipFill>
        <p:spPr>
          <a:xfrm>
            <a:off x="5211989" y="1417638"/>
            <a:ext cx="3786809" cy="459399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3831431"/>
            <a:ext cx="5486400" cy="56673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2400"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Abbot: The unobtainable, obtained </a:t>
            </a:r>
            <a:endParaRPr lang="en-US" sz="2400"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5" name="Picture Placeholder 4" descr="Untitled.jpg">
            <a:hlinkClick r:id="rId2"/>
          </p:cNvPr>
          <p:cNvPicPr>
            <a:picLocks noGrp="1" noChangeAspect="1"/>
          </p:cNvPicPr>
          <p:nvPr>
            <p:ph type="pic" idx="1"/>
          </p:nvPr>
        </p:nvPicPr>
        <p:blipFill>
          <a:blip r:embed="rId3"/>
          <a:srcRect t="-10264" b="-10264"/>
          <a:stretch>
            <a:fillRect/>
          </a:stretch>
        </p:blipFill>
        <p:spPr>
          <a:xfrm>
            <a:off x="1792288" y="0"/>
            <a:ext cx="5486400" cy="4114800"/>
          </a:xfrm>
        </p:spPr>
      </p:pic>
      <p:sp>
        <p:nvSpPr>
          <p:cNvPr id="4" name="Text Placeholder 3"/>
          <p:cNvSpPr>
            <a:spLocks noGrp="1"/>
          </p:cNvSpPr>
          <p:nvPr>
            <p:ph type="body" sz="half" idx="2"/>
          </p:nvPr>
        </p:nvSpPr>
        <p:spPr>
          <a:xfrm>
            <a:off x="471714" y="4681539"/>
            <a:ext cx="8146143" cy="1904318"/>
          </a:xfrm>
        </p:spPr>
        <p:txBody>
          <a:bodyPr>
            <a:normAutofit fontScale="70000" lnSpcReduction="20000"/>
          </a:bodyPr>
          <a:lstStyle/>
          <a:p>
            <a:r>
              <a:rPr lang="en-US" sz="3097" dirty="0" smtClean="0"/>
              <a:t>Abbot harvests TEI-like XML schema to produce </a:t>
            </a:r>
            <a:r>
              <a:rPr lang="en-US" sz="3097" dirty="0" err="1" smtClean="0"/>
              <a:t>stylesheets</a:t>
            </a:r>
            <a:r>
              <a:rPr lang="en-US" sz="3097" dirty="0" smtClean="0"/>
              <a:t> that convert documents marked up in other forms of TEI into TEI-A, and then it validates converted files.  </a:t>
            </a:r>
          </a:p>
          <a:p>
            <a:endParaRPr lang="en-US" sz="3143" dirty="0" smtClean="0"/>
          </a:p>
          <a:p>
            <a:r>
              <a:rPr lang="en-US" sz="2857" dirty="0" smtClean="0"/>
              <a:t>Developed by Brian </a:t>
            </a:r>
            <a:r>
              <a:rPr lang="en-US" sz="2857" dirty="0" err="1" smtClean="0"/>
              <a:t>Pytlik-Zillig</a:t>
            </a:r>
            <a:r>
              <a:rPr lang="en-US" sz="2857" dirty="0" smtClean="0"/>
              <a:t>, Stephen Ramsay, and Martin Mueller for The MONK Project.</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Morphadorner</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Content Placeholder 2"/>
          <p:cNvSpPr>
            <a:spLocks noGrp="1"/>
          </p:cNvSpPr>
          <p:nvPr>
            <p:ph sz="half" idx="1"/>
          </p:nvPr>
        </p:nvSpPr>
        <p:spPr/>
        <p:txBody>
          <a:bodyPr>
            <a:normAutofit fontScale="85000" lnSpcReduction="20000"/>
          </a:bodyPr>
          <a:lstStyle/>
          <a:p>
            <a:pPr indent="0">
              <a:buNone/>
            </a:pPr>
            <a:r>
              <a:rPr lang="en-US" dirty="0" err="1" smtClean="0"/>
              <a:t>MorphAdorner</a:t>
            </a:r>
            <a:r>
              <a:rPr lang="en-US" dirty="0" smtClean="0"/>
              <a:t> provides methods for adorning text with standard spellings, parts of speech and </a:t>
            </a:r>
            <a:r>
              <a:rPr lang="en-US" dirty="0" err="1" smtClean="0"/>
              <a:t>lemmata</a:t>
            </a:r>
            <a:r>
              <a:rPr lang="en-US" dirty="0" smtClean="0"/>
              <a:t>. </a:t>
            </a:r>
            <a:r>
              <a:rPr lang="en-US" dirty="0" err="1" smtClean="0"/>
              <a:t>MorphAdorner</a:t>
            </a:r>
            <a:r>
              <a:rPr lang="en-US" dirty="0" smtClean="0"/>
              <a:t> also provides facilities for tokenizing text, recognizing sentence boundaries, and extracting names and places.  </a:t>
            </a:r>
          </a:p>
          <a:p>
            <a:endParaRPr lang="en-US" sz="2323" dirty="0" smtClean="0"/>
          </a:p>
          <a:p>
            <a:pPr indent="0">
              <a:buNone/>
            </a:pPr>
            <a:r>
              <a:rPr lang="en-US" sz="2323" dirty="0" smtClean="0"/>
              <a:t>Developed by Phil Burns, at Northwestern, in conjunction with the </a:t>
            </a:r>
            <a:r>
              <a:rPr lang="en-US" sz="2323" dirty="0" err="1" smtClean="0"/>
              <a:t>WordHoard</a:t>
            </a:r>
            <a:r>
              <a:rPr lang="en-US" sz="2323" dirty="0" smtClean="0"/>
              <a:t>, VOSPOS, and MONK projects.</a:t>
            </a:r>
            <a:endParaRPr lang="en-US" sz="2323" dirty="0"/>
          </a:p>
        </p:txBody>
      </p:sp>
      <p:pic>
        <p:nvPicPr>
          <p:cNvPr id="5" name="Content Placeholder 4" descr="morphadorner.jpg">
            <a:hlinkClick r:id="rId2"/>
          </p:cNvPr>
          <p:cNvPicPr>
            <a:picLocks noGrp="1" noChangeAspect="1"/>
          </p:cNvPicPr>
          <p:nvPr>
            <p:ph sz="half" idx="2"/>
          </p:nvPr>
        </p:nvPicPr>
        <p:blipFill>
          <a:blip r:embed="rId3"/>
          <a:srcRect l="-2363" r="-2363"/>
          <a:stretch>
            <a:fillRect/>
          </a:stretch>
        </p:blip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24496" y="274637"/>
            <a:ext cx="4040188" cy="914400"/>
          </a:xfrm>
        </p:spPr>
        <p:txBody>
          <a:bodyPr>
            <a:normAutofit fontScale="900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MONK</a:t>
            </a:r>
            <a:b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endParaRPr lang="en-US" sz="2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Content Placeholder 3"/>
          <p:cNvSpPr>
            <a:spLocks noGrp="1"/>
          </p:cNvSpPr>
          <p:nvPr>
            <p:ph sz="half" idx="2"/>
          </p:nvPr>
        </p:nvSpPr>
        <p:spPr>
          <a:xfrm>
            <a:off x="324496" y="2174875"/>
            <a:ext cx="4040188" cy="4476070"/>
          </a:xfrm>
        </p:spPr>
        <p:txBody>
          <a:bodyPr>
            <a:normAutofit fontScale="92500"/>
          </a:bodyPr>
          <a:lstStyle/>
          <a:p>
            <a:r>
              <a:rPr lang="en-US" dirty="0" smtClean="0"/>
              <a:t>Early English Books Online (TCP)</a:t>
            </a:r>
          </a:p>
          <a:p>
            <a:r>
              <a:rPr lang="en-US" dirty="0" smtClean="0"/>
              <a:t>Eighteenth-Century Collections Online (TCP)</a:t>
            </a:r>
          </a:p>
          <a:p>
            <a:r>
              <a:rPr lang="en-US" dirty="0" smtClean="0"/>
              <a:t>!9</a:t>
            </a:r>
            <a:r>
              <a:rPr lang="en-US" baseline="30000" dirty="0" smtClean="0"/>
              <a:t>th</a:t>
            </a:r>
            <a:r>
              <a:rPr lang="en-US" dirty="0" smtClean="0"/>
              <a:t>-Century Fiction (</a:t>
            </a:r>
            <a:r>
              <a:rPr lang="en-US" dirty="0" err="1" smtClean="0"/>
              <a:t>ProQuest</a:t>
            </a:r>
            <a:r>
              <a:rPr lang="en-US" dirty="0" smtClean="0"/>
              <a:t>)</a:t>
            </a:r>
          </a:p>
          <a:p>
            <a:r>
              <a:rPr lang="en-US" dirty="0" smtClean="0"/>
              <a:t>Documenting the American South (UNC)</a:t>
            </a:r>
          </a:p>
          <a:p>
            <a:r>
              <a:rPr lang="en-US" dirty="0" smtClean="0"/>
              <a:t>Wright American Fiction (Indiana)</a:t>
            </a:r>
          </a:p>
          <a:p>
            <a:r>
              <a:rPr lang="en-US" dirty="0" smtClean="0"/>
              <a:t>Early American Fiction (</a:t>
            </a:r>
            <a:r>
              <a:rPr lang="en-US" dirty="0" err="1" smtClean="0"/>
              <a:t>UVa</a:t>
            </a:r>
            <a:r>
              <a:rPr lang="en-US" dirty="0" smtClean="0"/>
              <a:t>)</a:t>
            </a:r>
          </a:p>
          <a:p>
            <a:r>
              <a:rPr lang="en-US" dirty="0" smtClean="0"/>
              <a:t>Shakespeare (Mueller)</a:t>
            </a:r>
            <a:endParaRPr lang="en-US" dirty="0"/>
          </a:p>
        </p:txBody>
      </p:sp>
      <p:pic>
        <p:nvPicPr>
          <p:cNvPr id="10" name="Picture 9"/>
          <p:cNvPicPr>
            <a:picLocks noChangeAspect="1"/>
          </p:cNvPicPr>
          <p:nvPr/>
        </p:nvPicPr>
        <p:blipFill>
          <a:blip r:embed="rId2"/>
          <a:stretch>
            <a:fillRect/>
          </a:stretch>
        </p:blipFill>
        <p:spPr>
          <a:xfrm>
            <a:off x="4553198" y="274637"/>
            <a:ext cx="4590802" cy="6124802"/>
          </a:xfrm>
          <a:prstGeom prst="rect">
            <a:avLst/>
          </a:prstGeom>
        </p:spPr>
      </p:pic>
      <p:pic>
        <p:nvPicPr>
          <p:cNvPr id="12" name="Picture 11">
            <a:hlinkClick r:id="rId3"/>
          </p:cNvPr>
          <p:cNvPicPr>
            <a:picLocks noChangeAspect="1"/>
          </p:cNvPicPr>
          <p:nvPr/>
        </p:nvPicPr>
        <p:blipFill>
          <a:blip r:embed="rId4"/>
          <a:stretch>
            <a:fillRect/>
          </a:stretch>
        </p:blipFill>
        <p:spPr>
          <a:xfrm>
            <a:off x="3295650" y="274637"/>
            <a:ext cx="850900" cy="914400"/>
          </a:xfrm>
          <a:prstGeom prst="rect">
            <a:avLst/>
          </a:prstGeom>
        </p:spPr>
      </p:pic>
      <p:sp>
        <p:nvSpPr>
          <p:cNvPr id="13" name="Rectangle 12"/>
          <p:cNvSpPr/>
          <p:nvPr/>
        </p:nvSpPr>
        <p:spPr>
          <a:xfrm>
            <a:off x="0" y="1189038"/>
            <a:ext cx="4553198" cy="707886"/>
          </a:xfrm>
          <a:prstGeom prst="rect">
            <a:avLst/>
          </a:prstGeom>
        </p:spPr>
        <p:txBody>
          <a:bodyPr wrap="square">
            <a:spAutoFit/>
          </a:bodyPr>
          <a:lstStyle/>
          <a:p>
            <a:r>
              <a:rPr lang="en-US" sz="2000" dirty="0" smtClean="0"/>
              <a:t>Texts from Seven Collections Combined, </a:t>
            </a:r>
          </a:p>
          <a:p>
            <a:r>
              <a:rPr lang="en-US" sz="2000" dirty="0" smtClean="0"/>
              <a:t>Using Abbot and </a:t>
            </a:r>
            <a:r>
              <a:rPr lang="en-US" sz="2000" dirty="0" err="1" smtClean="0"/>
              <a:t>Morphadorner</a:t>
            </a: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xhibit">
      <a:dk1>
        <a:sysClr val="windowText" lastClr="000000"/>
      </a:dk1>
      <a:lt1>
        <a:sysClr val="window" lastClr="FFFFFF"/>
      </a:lt1>
      <a:dk2>
        <a:srgbClr val="1C3264"/>
      </a:dk2>
      <a:lt2>
        <a:srgbClr val="CCCCCC"/>
      </a:lt2>
      <a:accent1>
        <a:srgbClr val="3399FF"/>
      </a:accent1>
      <a:accent2>
        <a:srgbClr val="69FFFF"/>
      </a:accent2>
      <a:accent3>
        <a:srgbClr val="CCFF33"/>
      </a:accent3>
      <a:accent4>
        <a:srgbClr val="3333FF"/>
      </a:accent4>
      <a:accent5>
        <a:srgbClr val="9933FF"/>
      </a:accent5>
      <a:accent6>
        <a:srgbClr val="FF33FF"/>
      </a:accent6>
      <a:hlink>
        <a:srgbClr val="6699FF"/>
      </a:hlink>
      <a:folHlink>
        <a:srgbClr val="9999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1751</TotalTime>
  <Words>1624</Words>
  <Application>Microsoft Macintosh PowerPoint</Application>
  <PresentationFormat>On-screen Show (4:3)</PresentationFormat>
  <Paragraphs>148</Paragraphs>
  <Slides>30</Slides>
  <Notes>1</Notes>
  <HiddenSlides>0</HiddenSlides>
  <MMClips>0</MMClips>
  <ScaleCrop>false</ScaleCrop>
  <HeadingPairs>
    <vt:vector size="4" baseType="variant">
      <vt:variant>
        <vt:lpstr>Design Template</vt:lpstr>
      </vt:variant>
      <vt:variant>
        <vt:i4>1</vt:i4>
      </vt:variant>
      <vt:variant>
        <vt:lpstr>Slide Titles</vt:lpstr>
      </vt:variant>
      <vt:variant>
        <vt:i4>30</vt:i4>
      </vt:variant>
    </vt:vector>
  </HeadingPairs>
  <TitlesOfParts>
    <vt:vector size="31" baseType="lpstr">
      <vt:lpstr>Office Theme</vt:lpstr>
      <vt:lpstr>Computational Work with Very Large Text Collections </vt:lpstr>
      <vt:lpstr>Topics &amp; sub-topics</vt:lpstr>
      <vt:lpstr>Interoperability: Early Days</vt:lpstr>
      <vt:lpstr>Slide 4</vt:lpstr>
      <vt:lpstr>Slide 5</vt:lpstr>
      <vt:lpstr>Interchange ≠ Interoperability</vt:lpstr>
      <vt:lpstr>Abbot: The unobtainable, obtained </vt:lpstr>
      <vt:lpstr>Morphadorner</vt:lpstr>
      <vt:lpstr> MONK </vt:lpstr>
      <vt:lpstr>150,000,000 Words From 1500 Texts by 800 Authors 1600-1900 British and American Fiction, Non-Fiction, Poetry, Drama Uniform TEI-A XML, POS-tagged Available for Text-Mining Under InCommon Authentication To 50,000 Faculty and 385,000 Students in 14 Universities As a Library Service Later this month… </vt:lpstr>
      <vt:lpstr>Slide 11</vt:lpstr>
      <vt:lpstr>What’s a “Very Large Collection”?</vt:lpstr>
      <vt:lpstr>(we’re going to need faceted browsing)</vt:lpstr>
      <vt:lpstr>Google Books Research Centers</vt:lpstr>
      <vt:lpstr>Non-Consumptive Research</vt:lpstr>
      <vt:lpstr>Non-Consumptive Research is:</vt:lpstr>
      <vt:lpstr>Our Lucky Day?</vt:lpstr>
      <vt:lpstr>The HathiTrust:  there’s an Elephant in the Library</vt:lpstr>
      <vt:lpstr>Call for proposals  to develop a Research Center </vt:lpstr>
      <vt:lpstr>What’s in the Research Center?</vt:lpstr>
      <vt:lpstr>Proposals</vt:lpstr>
      <vt:lpstr>Research Uses</vt:lpstr>
      <vt:lpstr>Research Uses</vt:lpstr>
      <vt:lpstr>Research Center Should Provide:</vt:lpstr>
      <vt:lpstr>Discovering (?) New Worlds</vt:lpstr>
      <vt:lpstr>Writing Systems</vt:lpstr>
      <vt:lpstr>Feature Structures</vt:lpstr>
      <vt:lpstr>TEI and Ontologies</vt:lpstr>
      <vt:lpstr>Semantic Web</vt:lpstr>
      <vt:lpstr>Thank You</vt:lpstr>
    </vt:vector>
  </TitlesOfParts>
  <Company>University of Illinois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Work with Very Large Text Collections </dc:title>
  <dc:creator>John Unsworth</dc:creator>
  <cp:lastModifiedBy>John Unsworth</cp:lastModifiedBy>
  <cp:revision>62</cp:revision>
  <dcterms:created xsi:type="dcterms:W3CDTF">2009-11-13T04:19:15Z</dcterms:created>
  <dcterms:modified xsi:type="dcterms:W3CDTF">2009-11-13T04:45:41Z</dcterms:modified>
</cp:coreProperties>
</file>